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0" r:id="rId4"/>
    <p:sldId id="263" r:id="rId5"/>
    <p:sldId id="268" r:id="rId6"/>
    <p:sldId id="272" r:id="rId7"/>
    <p:sldId id="275" r:id="rId8"/>
    <p:sldId id="276" r:id="rId9"/>
    <p:sldId id="271" r:id="rId10"/>
    <p:sldId id="273" r:id="rId11"/>
    <p:sldId id="277" r:id="rId12"/>
    <p:sldId id="278" r:id="rId13"/>
    <p:sldId id="279" r:id="rId14"/>
    <p:sldId id="280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49FF"/>
    <a:srgbClr val="92A4FF"/>
    <a:srgbClr val="F2F5FF"/>
    <a:srgbClr val="C8D1FF"/>
    <a:srgbClr val="7D9CFF"/>
    <a:srgbClr val="C3D1FF"/>
    <a:srgbClr val="5F85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 autoAdjust="0"/>
    <p:restoredTop sz="96366" autoAdjust="0"/>
  </p:normalViewPr>
  <p:slideViewPr>
    <p:cSldViewPr snapToGrid="0">
      <p:cViewPr>
        <p:scale>
          <a:sx n="75" d="100"/>
          <a:sy n="75" d="100"/>
        </p:scale>
        <p:origin x="211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5FA70-007E-4337-B491-F5534CA1807A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9BFE1-E428-450D-A896-9EFC7CEF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33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9BFE1-E428-450D-A896-9EFC7CEFBC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63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9BFE1-E428-450D-A896-9EFC7CEFBC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2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1FBD0-B120-454E-8A56-26C99B0C99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E8077E-3BB7-486F-9CDC-C5CE149618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42529E-2A60-4380-AC58-BD6CFA8C5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227EE-6A4D-46F5-97DA-4205AC14B807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BAD24-9DE6-4715-AB2C-256486794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EA4D90-0C7D-43BF-BFF5-960C2062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70A1F-29EE-4131-8C60-298C405E1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57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30B70A-4F95-4596-8229-81F1453D7FE6}"/>
              </a:ext>
            </a:extLst>
          </p:cNvPr>
          <p:cNvSpPr/>
          <p:nvPr userDrawn="1"/>
        </p:nvSpPr>
        <p:spPr>
          <a:xfrm>
            <a:off x="0" y="0"/>
            <a:ext cx="524933" cy="6858000"/>
          </a:xfrm>
          <a:prstGeom prst="rect">
            <a:avLst/>
          </a:prstGeom>
          <a:solidFill>
            <a:srgbClr val="7D9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B4EF19-64BA-451C-AAD4-3F159E8450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33" y="306002"/>
            <a:ext cx="10828867" cy="375035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1800"/>
            </a:lvl1pPr>
          </a:lstStyle>
          <a:p>
            <a:r>
              <a:rPr lang="ko-KR" altLang="en-US" dirty="0"/>
              <a:t>대분류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96DCBD-2809-49A0-AEC1-79DA0039F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4265"/>
            <a:ext cx="10515600" cy="539869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C5AD7E0C-0047-4EEA-8E92-F95219FC3C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8" y="695326"/>
            <a:ext cx="10515601" cy="374650"/>
          </a:xfrm>
        </p:spPr>
        <p:txBody>
          <a:bodyPr anchor="ctr">
            <a:noAutofit/>
          </a:bodyPr>
          <a:lstStyle>
            <a:lvl1pPr marL="285750" indent="-285750">
              <a:buFont typeface="Wingdings" panose="05000000000000000000" pitchFamily="2" charset="2"/>
              <a:buChar char="§"/>
              <a:defRPr sz="1400"/>
            </a:lvl1pPr>
          </a:lstStyle>
          <a:p>
            <a:pPr lvl="0"/>
            <a:r>
              <a:rPr lang="ko-KR" altLang="en-US" dirty="0"/>
              <a:t>소분류</a:t>
            </a:r>
            <a:endParaRPr 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648AD9-0C8A-4E65-80F4-CAAE72A442B4}"/>
              </a:ext>
            </a:extLst>
          </p:cNvPr>
          <p:cNvSpPr/>
          <p:nvPr userDrawn="1"/>
        </p:nvSpPr>
        <p:spPr>
          <a:xfrm>
            <a:off x="524932" y="0"/>
            <a:ext cx="11667068" cy="306002"/>
          </a:xfrm>
          <a:prstGeom prst="rect">
            <a:avLst/>
          </a:prstGeom>
          <a:solidFill>
            <a:srgbClr val="7D9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D79AFB-9586-4E99-B470-C4726733D7EB}"/>
              </a:ext>
            </a:extLst>
          </p:cNvPr>
          <p:cNvSpPr/>
          <p:nvPr userDrawn="1"/>
        </p:nvSpPr>
        <p:spPr>
          <a:xfrm>
            <a:off x="11353799" y="306002"/>
            <a:ext cx="838202" cy="6551998"/>
          </a:xfrm>
          <a:prstGeom prst="rect">
            <a:avLst/>
          </a:prstGeom>
          <a:solidFill>
            <a:srgbClr val="7D9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9CBEC9-6A6E-4B9B-A697-A742EE4AAB5C}"/>
              </a:ext>
            </a:extLst>
          </p:cNvPr>
          <p:cNvSpPr/>
          <p:nvPr userDrawn="1"/>
        </p:nvSpPr>
        <p:spPr>
          <a:xfrm>
            <a:off x="422787" y="6492796"/>
            <a:ext cx="10931012" cy="375035"/>
          </a:xfrm>
          <a:prstGeom prst="rect">
            <a:avLst/>
          </a:prstGeom>
          <a:solidFill>
            <a:srgbClr val="7D9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4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8605E72-5569-4BDD-BD6A-84A0C6681F07}"/>
              </a:ext>
            </a:extLst>
          </p:cNvPr>
          <p:cNvSpPr/>
          <p:nvPr userDrawn="1"/>
        </p:nvSpPr>
        <p:spPr>
          <a:xfrm>
            <a:off x="747252" y="1269119"/>
            <a:ext cx="10707329" cy="52138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영역표시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CB2C60-35A4-434E-A590-161D4656174F}"/>
              </a:ext>
            </a:extLst>
          </p:cNvPr>
          <p:cNvSpPr/>
          <p:nvPr userDrawn="1"/>
        </p:nvSpPr>
        <p:spPr>
          <a:xfrm>
            <a:off x="473925" y="0"/>
            <a:ext cx="11718075" cy="120234"/>
          </a:xfrm>
          <a:prstGeom prst="rect">
            <a:avLst/>
          </a:prstGeom>
          <a:solidFill>
            <a:srgbClr val="F2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B4EF19-64BA-451C-AAD4-3F159E8450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33" y="120234"/>
            <a:ext cx="10828867" cy="560803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1800"/>
            </a:lvl1pPr>
          </a:lstStyle>
          <a:p>
            <a:r>
              <a:rPr lang="ko-KR" altLang="en-US" dirty="0"/>
              <a:t>대분류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96DCBD-2809-49A0-AEC1-79DA0039F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355"/>
            <a:ext cx="10515600" cy="51556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C5AD7E0C-0047-4EEA-8E92-F95219FC3C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24932" y="695324"/>
            <a:ext cx="10828867" cy="450000"/>
          </a:xfrm>
        </p:spPr>
        <p:txBody>
          <a:bodyPr anchor="ctr">
            <a:noAutofit/>
          </a:bodyPr>
          <a:lstStyle>
            <a:lvl1pPr marL="285750" indent="-285750">
              <a:lnSpc>
                <a:spcPct val="150000"/>
              </a:lnSpc>
              <a:buFont typeface="Wingdings" panose="05000000000000000000" pitchFamily="2" charset="2"/>
              <a:buChar char="§"/>
              <a:defRPr sz="1400"/>
            </a:lvl1pPr>
          </a:lstStyle>
          <a:p>
            <a:pPr lvl="0"/>
            <a:r>
              <a:rPr lang="ko-KR" altLang="en-US" dirty="0"/>
              <a:t>소분류</a:t>
            </a:r>
            <a:endParaRPr 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648AD9-0C8A-4E65-80F4-CAAE72A442B4}"/>
              </a:ext>
            </a:extLst>
          </p:cNvPr>
          <p:cNvSpPr/>
          <p:nvPr userDrawn="1"/>
        </p:nvSpPr>
        <p:spPr>
          <a:xfrm>
            <a:off x="524933" y="659898"/>
            <a:ext cx="11425766" cy="1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AA1B2F-E987-4778-884D-3CCD4804ADD1}"/>
              </a:ext>
            </a:extLst>
          </p:cNvPr>
          <p:cNvSpPr/>
          <p:nvPr userDrawn="1"/>
        </p:nvSpPr>
        <p:spPr>
          <a:xfrm>
            <a:off x="12022923" y="19663"/>
            <a:ext cx="195239" cy="6700103"/>
          </a:xfrm>
          <a:prstGeom prst="rect">
            <a:avLst/>
          </a:prstGeom>
          <a:solidFill>
            <a:srgbClr val="F2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24C62F-F028-4D1F-9334-93DB30BD23F0}"/>
              </a:ext>
            </a:extLst>
          </p:cNvPr>
          <p:cNvSpPr/>
          <p:nvPr userDrawn="1"/>
        </p:nvSpPr>
        <p:spPr>
          <a:xfrm>
            <a:off x="0" y="1239838"/>
            <a:ext cx="235645" cy="5635452"/>
          </a:xfrm>
          <a:prstGeom prst="rect">
            <a:avLst/>
          </a:prstGeom>
          <a:solidFill>
            <a:srgbClr val="F2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999EC998-E8F1-4979-B5CB-704FA4B07184}"/>
              </a:ext>
            </a:extLst>
          </p:cNvPr>
          <p:cNvSpPr/>
          <p:nvPr userDrawn="1"/>
        </p:nvSpPr>
        <p:spPr>
          <a:xfrm flipV="1">
            <a:off x="67024" y="1269119"/>
            <a:ext cx="406901" cy="489232"/>
          </a:xfrm>
          <a:prstGeom prst="rtTriangle">
            <a:avLst/>
          </a:prstGeom>
          <a:solidFill>
            <a:srgbClr val="F2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07CB82-168D-47B0-95A1-A15CEA635924}"/>
              </a:ext>
            </a:extLst>
          </p:cNvPr>
          <p:cNvSpPr/>
          <p:nvPr userDrawn="1"/>
        </p:nvSpPr>
        <p:spPr>
          <a:xfrm>
            <a:off x="62263" y="-252"/>
            <a:ext cx="411663" cy="1269369"/>
          </a:xfrm>
          <a:prstGeom prst="rect">
            <a:avLst/>
          </a:prstGeom>
          <a:solidFill>
            <a:srgbClr val="F2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889461E-5A25-4731-BE78-CEA492A76893}"/>
              </a:ext>
            </a:extLst>
          </p:cNvPr>
          <p:cNvSpPr/>
          <p:nvPr userDrawn="1"/>
        </p:nvSpPr>
        <p:spPr>
          <a:xfrm>
            <a:off x="267462" y="6705826"/>
            <a:ext cx="11924537" cy="152173"/>
          </a:xfrm>
          <a:prstGeom prst="rect">
            <a:avLst/>
          </a:prstGeom>
          <a:solidFill>
            <a:srgbClr val="F2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DA31903-8409-480B-ADC5-31F21A47FE15}"/>
              </a:ext>
            </a:extLst>
          </p:cNvPr>
          <p:cNvSpPr/>
          <p:nvPr userDrawn="1"/>
        </p:nvSpPr>
        <p:spPr>
          <a:xfrm>
            <a:off x="67024" y="1"/>
            <a:ext cx="295200" cy="1112952"/>
          </a:xfrm>
          <a:prstGeom prst="rect">
            <a:avLst/>
          </a:prstGeom>
          <a:solidFill>
            <a:srgbClr val="7D9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직각 삼각형 25">
            <a:extLst>
              <a:ext uri="{FF2B5EF4-FFF2-40B4-BE49-F238E27FC236}">
                <a16:creationId xmlns:a16="http://schemas.microsoft.com/office/drawing/2014/main" id="{DCF9DF6A-66AD-454A-9ABB-3E982A3CE555}"/>
              </a:ext>
            </a:extLst>
          </p:cNvPr>
          <p:cNvSpPr/>
          <p:nvPr userDrawn="1"/>
        </p:nvSpPr>
        <p:spPr>
          <a:xfrm flipV="1">
            <a:off x="40861" y="1112952"/>
            <a:ext cx="321731" cy="348846"/>
          </a:xfrm>
          <a:prstGeom prst="rtTriangle">
            <a:avLst/>
          </a:prstGeom>
          <a:solidFill>
            <a:srgbClr val="7D9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309DD3-8384-456D-8924-90292474D59F}"/>
              </a:ext>
            </a:extLst>
          </p:cNvPr>
          <p:cNvSpPr/>
          <p:nvPr userDrawn="1"/>
        </p:nvSpPr>
        <p:spPr>
          <a:xfrm>
            <a:off x="-1" y="-252"/>
            <a:ext cx="66657" cy="6875542"/>
          </a:xfrm>
          <a:prstGeom prst="rect">
            <a:avLst/>
          </a:prstGeom>
          <a:solidFill>
            <a:srgbClr val="7D9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870474-FAF4-4AF5-9E20-E3F497E245FB}"/>
              </a:ext>
            </a:extLst>
          </p:cNvPr>
          <p:cNvSpPr/>
          <p:nvPr userDrawn="1"/>
        </p:nvSpPr>
        <p:spPr>
          <a:xfrm>
            <a:off x="59694" y="5013"/>
            <a:ext cx="293609" cy="1068138"/>
          </a:xfrm>
          <a:prstGeom prst="rect">
            <a:avLst/>
          </a:prstGeom>
          <a:solidFill>
            <a:srgbClr val="7D9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87ACBD-8490-4DFB-94B9-BBDF203D8FFF}"/>
              </a:ext>
            </a:extLst>
          </p:cNvPr>
          <p:cNvSpPr/>
          <p:nvPr userDrawn="1"/>
        </p:nvSpPr>
        <p:spPr>
          <a:xfrm>
            <a:off x="57324" y="-3172"/>
            <a:ext cx="226307" cy="1098547"/>
          </a:xfrm>
          <a:prstGeom prst="rect">
            <a:avLst/>
          </a:prstGeom>
          <a:solidFill>
            <a:srgbClr val="7D9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F98F7E9-61DD-4546-A3AC-DB086739C951}"/>
              </a:ext>
            </a:extLst>
          </p:cNvPr>
          <p:cNvSpPr/>
          <p:nvPr userDrawn="1"/>
        </p:nvSpPr>
        <p:spPr>
          <a:xfrm>
            <a:off x="12149870" y="-19915"/>
            <a:ext cx="78049" cy="68582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66C3B2C-4582-4A41-9489-888F8A313582}"/>
              </a:ext>
            </a:extLst>
          </p:cNvPr>
          <p:cNvSpPr/>
          <p:nvPr userDrawn="1"/>
        </p:nvSpPr>
        <p:spPr>
          <a:xfrm>
            <a:off x="218841" y="6777999"/>
            <a:ext cx="11969750" cy="972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61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CB2C60-35A4-434E-A590-161D4656174F}"/>
              </a:ext>
            </a:extLst>
          </p:cNvPr>
          <p:cNvSpPr/>
          <p:nvPr userDrawn="1"/>
        </p:nvSpPr>
        <p:spPr>
          <a:xfrm>
            <a:off x="524933" y="0"/>
            <a:ext cx="11425766" cy="645150"/>
          </a:xfrm>
          <a:prstGeom prst="rect">
            <a:avLst/>
          </a:prstGeom>
          <a:solidFill>
            <a:srgbClr val="7D9C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30B70A-4F95-4596-8229-81F1453D7FE6}"/>
              </a:ext>
            </a:extLst>
          </p:cNvPr>
          <p:cNvSpPr/>
          <p:nvPr userDrawn="1"/>
        </p:nvSpPr>
        <p:spPr>
          <a:xfrm>
            <a:off x="-1" y="0"/>
            <a:ext cx="156634" cy="1450975"/>
          </a:xfrm>
          <a:prstGeom prst="rect">
            <a:avLst/>
          </a:prstGeom>
          <a:solidFill>
            <a:srgbClr val="7D9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B4EF19-64BA-451C-AAD4-3F159E8450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933" y="0"/>
            <a:ext cx="10828867" cy="681037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1800"/>
            </a:lvl1pPr>
          </a:lstStyle>
          <a:p>
            <a:r>
              <a:rPr lang="ko-KR" altLang="en-US" dirty="0"/>
              <a:t>대분류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96DCBD-2809-49A0-AEC1-79DA0039F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669"/>
            <a:ext cx="10515600" cy="536929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C5AD7E0C-0047-4EEA-8E92-F95219FC3C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8" y="695326"/>
            <a:ext cx="10515601" cy="374650"/>
          </a:xfrm>
        </p:spPr>
        <p:txBody>
          <a:bodyPr anchor="ctr">
            <a:noAutofit/>
          </a:bodyPr>
          <a:lstStyle>
            <a:lvl1pPr marL="285750" indent="-285750">
              <a:buFont typeface="Wingdings" panose="05000000000000000000" pitchFamily="2" charset="2"/>
              <a:buChar char="§"/>
              <a:defRPr sz="1400"/>
            </a:lvl1pPr>
          </a:lstStyle>
          <a:p>
            <a:pPr lvl="0"/>
            <a:r>
              <a:rPr lang="ko-KR" altLang="en-US" dirty="0"/>
              <a:t>소분류</a:t>
            </a:r>
            <a:endParaRPr 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648AD9-0C8A-4E65-80F4-CAAE72A442B4}"/>
              </a:ext>
            </a:extLst>
          </p:cNvPr>
          <p:cNvSpPr/>
          <p:nvPr userDrawn="1"/>
        </p:nvSpPr>
        <p:spPr>
          <a:xfrm>
            <a:off x="524933" y="650066"/>
            <a:ext cx="11425766" cy="45719"/>
          </a:xfrm>
          <a:prstGeom prst="rect">
            <a:avLst/>
          </a:prstGeom>
          <a:solidFill>
            <a:srgbClr val="7D9CFF"/>
          </a:solidFill>
          <a:ln>
            <a:solidFill>
              <a:srgbClr val="7D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2B25D7-4C87-4FEB-B579-405782ABFA0D}"/>
              </a:ext>
            </a:extLst>
          </p:cNvPr>
          <p:cNvSpPr/>
          <p:nvPr userDrawn="1"/>
        </p:nvSpPr>
        <p:spPr>
          <a:xfrm>
            <a:off x="838197" y="1067951"/>
            <a:ext cx="11112501" cy="45719"/>
          </a:xfrm>
          <a:prstGeom prst="rect">
            <a:avLst/>
          </a:prstGeom>
          <a:solidFill>
            <a:srgbClr val="7D9CFF"/>
          </a:solidFill>
          <a:ln>
            <a:solidFill>
              <a:srgbClr val="7D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7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7E420-BF16-44FD-BBF6-004820872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6512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A6274F4-8168-4678-B32E-B58A18C60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227EE-6A4D-46F5-97DA-4205AC14B807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C79827-7C1B-463D-8069-84350F98C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B3929D-30E8-4FFF-9EF2-E7B0B9C37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70A1F-29EE-4131-8C60-298C405E178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32F8E65-CAAE-4CB2-9DD9-FD9A0A74820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365125"/>
            <a:ext cx="12192000" cy="599122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616721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0A7A31-F6DC-48B8-BDCC-346BE469F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CCF98D-F0EE-493C-AA1C-F1AB74224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1B9C07-472B-434E-93ED-A42979B9A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227EE-6A4D-46F5-97DA-4205AC14B807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537042-B8A2-4957-896F-D467F6931F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5D7CCC-11B2-45F0-B777-CD52455F1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70A1F-29EE-4131-8C60-298C405E1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50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.post.naver.com/viewer/postView.nhn?volumeNo=19422013&amp;memberNo=4505449&amp;vType=VERTICA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A4B372A-D456-49E1-9885-ED9D12C910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83CDAB-4BDA-4E2F-A371-386973EAF6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121" y="1116357"/>
            <a:ext cx="9677401" cy="23876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/>
              <a:t>닥</a:t>
            </a:r>
            <a:r>
              <a:rPr lang="en-US" altLang="ko-KR" sz="4000" dirty="0"/>
              <a:t>.</a:t>
            </a:r>
            <a:r>
              <a:rPr lang="ko-KR" altLang="en-US" sz="4000" dirty="0"/>
              <a:t>돌</a:t>
            </a:r>
            <a:r>
              <a:rPr lang="en-US" altLang="ko-KR" sz="4000" dirty="0"/>
              <a:t>.</a:t>
            </a:r>
            <a:r>
              <a:rPr lang="ko-KR" altLang="en-US" sz="4000" dirty="0"/>
              <a:t>용사</a:t>
            </a:r>
            <a:br>
              <a:rPr lang="en-US" altLang="ko-KR" sz="4000" dirty="0"/>
            </a:br>
            <a:r>
              <a:rPr lang="ko-KR" altLang="en-US" sz="4000" dirty="0"/>
              <a:t>스토리텔링 기획서</a:t>
            </a:r>
            <a:endParaRPr 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1130CE-7E60-4E88-869D-A4142F9D9A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6303" y="5640870"/>
            <a:ext cx="7785653" cy="671789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김광현</a:t>
            </a:r>
            <a:endParaRPr lang="en-US" sz="4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E446BC-D603-4A0C-B194-0B0E97F1241C}"/>
              </a:ext>
            </a:extLst>
          </p:cNvPr>
          <p:cNvSpPr/>
          <p:nvPr/>
        </p:nvSpPr>
        <p:spPr>
          <a:xfrm>
            <a:off x="1244045" y="864704"/>
            <a:ext cx="9568071" cy="2852531"/>
          </a:xfrm>
          <a:prstGeom prst="roundRect">
            <a:avLst/>
          </a:prstGeom>
          <a:solidFill>
            <a:schemeClr val="bg1">
              <a:lumMod val="95000"/>
              <a:alpha val="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41C885-3D82-413A-927D-F52A57ECDB61}"/>
              </a:ext>
            </a:extLst>
          </p:cNvPr>
          <p:cNvSpPr/>
          <p:nvPr/>
        </p:nvSpPr>
        <p:spPr>
          <a:xfrm>
            <a:off x="1244045" y="894521"/>
            <a:ext cx="9568071" cy="2852531"/>
          </a:xfrm>
          <a:prstGeom prst="roundRect">
            <a:avLst/>
          </a:prstGeom>
          <a:solidFill>
            <a:schemeClr val="bg1">
              <a:lumMod val="95000"/>
              <a:alpha val="9000"/>
            </a:schemeClr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39F4B5-9416-49FD-9DA9-3D5130B7D74C}"/>
              </a:ext>
            </a:extLst>
          </p:cNvPr>
          <p:cNvSpPr/>
          <p:nvPr/>
        </p:nvSpPr>
        <p:spPr>
          <a:xfrm>
            <a:off x="10575513" y="663643"/>
            <a:ext cx="473206" cy="3254652"/>
          </a:xfrm>
          <a:prstGeom prst="rect">
            <a:avLst/>
          </a:prstGeom>
          <a:solidFill>
            <a:srgbClr val="C8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AE2215-DC91-4F7F-8C79-E00DF8F0420E}"/>
              </a:ext>
            </a:extLst>
          </p:cNvPr>
          <p:cNvSpPr/>
          <p:nvPr/>
        </p:nvSpPr>
        <p:spPr>
          <a:xfrm>
            <a:off x="0" y="0"/>
            <a:ext cx="452229" cy="6858000"/>
          </a:xfrm>
          <a:prstGeom prst="rect">
            <a:avLst/>
          </a:prstGeom>
          <a:solidFill>
            <a:srgbClr val="7D9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2FDA0D-AA4F-460D-998D-E1D723240F14}"/>
              </a:ext>
            </a:extLst>
          </p:cNvPr>
          <p:cNvSpPr/>
          <p:nvPr/>
        </p:nvSpPr>
        <p:spPr>
          <a:xfrm>
            <a:off x="432764" y="0"/>
            <a:ext cx="10022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85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73891B-9627-4562-AEF9-675CD1F4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 분석</a:t>
            </a:r>
            <a:endParaRPr 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1" b="14023"/>
          <a:stretch/>
        </p:blipFill>
        <p:spPr>
          <a:xfrm>
            <a:off x="1055190" y="1264715"/>
            <a:ext cx="2660467" cy="3956081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9539C5-E1FE-45B5-8C57-1E2527D7E1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중년 기사 김봉식</a:t>
            </a:r>
            <a:r>
              <a:rPr lang="en-US" altLang="ko-KR" dirty="0"/>
              <a:t>/</a:t>
            </a:r>
            <a:r>
              <a:rPr lang="ko-KR" altLang="en-US" dirty="0"/>
              <a:t>스토리텔링 분석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3" b="14636"/>
          <a:stretch/>
        </p:blipFill>
        <p:spPr>
          <a:xfrm>
            <a:off x="4760315" y="1250285"/>
            <a:ext cx="2717231" cy="39559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2" b="13407"/>
          <a:stretch/>
        </p:blipFill>
        <p:spPr>
          <a:xfrm>
            <a:off x="8494461" y="1264715"/>
            <a:ext cx="2658805" cy="3956080"/>
          </a:xfrm>
          <a:prstGeom prst="rect">
            <a:avLst/>
          </a:prstGeom>
        </p:spPr>
      </p:pic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F8FD393E-29B3-4999-A924-81B2942A316D}"/>
              </a:ext>
            </a:extLst>
          </p:cNvPr>
          <p:cNvSpPr txBox="1">
            <a:spLocks/>
          </p:cNvSpPr>
          <p:nvPr/>
        </p:nvSpPr>
        <p:spPr>
          <a:xfrm>
            <a:off x="750390" y="5206366"/>
            <a:ext cx="3427012" cy="12736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b="1" dirty="0"/>
              <a:t>세로 화면의 강점을  활용</a:t>
            </a:r>
            <a:r>
              <a:rPr lang="en-US" altLang="ko-KR" b="1" dirty="0"/>
              <a:t>.</a:t>
            </a:r>
          </a:p>
          <a:p>
            <a:pPr marL="457200" lvl="1" indent="0">
              <a:buNone/>
            </a:pPr>
            <a:r>
              <a:rPr lang="ko-KR" altLang="en-US" dirty="0"/>
              <a:t>가로 화면인 타 게임들과 다르게 만화 방식으로도 충분히 지면 확보와 이미 익숙한 방식으로 전달 가능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14" name="내용 개체 틀 4">
            <a:extLst>
              <a:ext uri="{FF2B5EF4-FFF2-40B4-BE49-F238E27FC236}">
                <a16:creationId xmlns:a16="http://schemas.microsoft.com/office/drawing/2014/main" id="{F8FD393E-29B3-4999-A924-81B2942A316D}"/>
              </a:ext>
            </a:extLst>
          </p:cNvPr>
          <p:cNvSpPr txBox="1">
            <a:spLocks/>
          </p:cNvSpPr>
          <p:nvPr/>
        </p:nvSpPr>
        <p:spPr>
          <a:xfrm>
            <a:off x="4177402" y="5215951"/>
            <a:ext cx="3705797" cy="125436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b="1" dirty="0"/>
              <a:t>이야기의 흐름에 따라 게임 설명</a:t>
            </a:r>
            <a:r>
              <a:rPr lang="en-US" altLang="ko-KR" b="1" dirty="0"/>
              <a:t> </a:t>
            </a:r>
            <a:r>
              <a:rPr lang="ko-KR" altLang="en-US" b="1" dirty="0"/>
              <a:t>용이</a:t>
            </a:r>
            <a:r>
              <a:rPr lang="en-US" altLang="ko-KR" b="1" dirty="0"/>
              <a:t>.</a:t>
            </a:r>
          </a:p>
          <a:p>
            <a:pPr marL="457200" lvl="1" indent="0">
              <a:buNone/>
            </a:pPr>
            <a:r>
              <a:rPr lang="ko-KR" altLang="en-US" dirty="0"/>
              <a:t>뭘 해야 하는지</a:t>
            </a:r>
            <a:r>
              <a:rPr lang="en-US" altLang="ko-KR" dirty="0"/>
              <a:t>, </a:t>
            </a:r>
            <a:r>
              <a:rPr lang="ko-KR" altLang="en-US" dirty="0"/>
              <a:t>어떻게 해야 하는 지</a:t>
            </a:r>
            <a:r>
              <a:rPr lang="en-US" altLang="ko-KR" dirty="0"/>
              <a:t>, </a:t>
            </a:r>
            <a:r>
              <a:rPr lang="ko-KR" altLang="en-US" dirty="0"/>
              <a:t>왜 하는지를 시간의 흐름이 포함 된 만화 형식으로 설명하기 때문에 이해가 쉽다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F8FD393E-29B3-4999-A924-81B2942A316D}"/>
              </a:ext>
            </a:extLst>
          </p:cNvPr>
          <p:cNvSpPr txBox="1">
            <a:spLocks/>
          </p:cNvSpPr>
          <p:nvPr/>
        </p:nvSpPr>
        <p:spPr>
          <a:xfrm>
            <a:off x="7883199" y="5206366"/>
            <a:ext cx="3563365" cy="12736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3</a:t>
            </a:r>
            <a:r>
              <a:rPr lang="en-US" altLang="ko-KR" b="1" dirty="0"/>
              <a:t>. </a:t>
            </a:r>
            <a:r>
              <a:rPr lang="ko-KR" altLang="en-US" b="1" dirty="0"/>
              <a:t>위트 있는 이야기로 다음 스토리 기대</a:t>
            </a:r>
            <a:r>
              <a:rPr lang="en-US" altLang="ko-KR" b="1" dirty="0"/>
              <a:t>.</a:t>
            </a:r>
          </a:p>
          <a:p>
            <a:pPr marL="457200" lvl="1" indent="0">
              <a:buNone/>
            </a:pPr>
            <a:r>
              <a:rPr lang="ko-KR" altLang="en-US" dirty="0"/>
              <a:t>유저와 웃음 코드가 일치하면</a:t>
            </a:r>
            <a:r>
              <a:rPr lang="en-US" altLang="ko-KR" dirty="0"/>
              <a:t>, </a:t>
            </a:r>
            <a:r>
              <a:rPr lang="ko-KR" altLang="en-US" dirty="0"/>
              <a:t>게임을 진행하면서 있을 스토리의 유머를 기대하며 게임을 진행에 동기가 될 것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6981BE7A-4322-4AE8-A889-FE6B873B77D6}"/>
              </a:ext>
            </a:extLst>
          </p:cNvPr>
          <p:cNvSpPr txBox="1">
            <a:spLocks/>
          </p:cNvSpPr>
          <p:nvPr/>
        </p:nvSpPr>
        <p:spPr>
          <a:xfrm>
            <a:off x="753401" y="1264715"/>
            <a:ext cx="10693163" cy="5215281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927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5962909"/>
            <a:ext cx="10515600" cy="520052"/>
          </a:xfrm>
        </p:spPr>
        <p:txBody>
          <a:bodyPr/>
          <a:lstStyle/>
          <a:p>
            <a:r>
              <a:rPr lang="ko-KR" altLang="en-US"/>
              <a:t>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분석 내용 종합 정리</a:t>
            </a:r>
          </a:p>
        </p:txBody>
      </p:sp>
      <p:graphicFrame>
        <p:nvGraphicFramePr>
          <p:cNvPr id="5" name="표 105">
            <a:extLst>
              <a:ext uri="{FF2B5EF4-FFF2-40B4-BE49-F238E27FC236}">
                <a16:creationId xmlns:a16="http://schemas.microsoft.com/office/drawing/2014/main" id="{ADE0A563-A58D-47E4-87DF-B80A9A995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914886"/>
              </p:ext>
            </p:extLst>
          </p:nvPr>
        </p:nvGraphicFramePr>
        <p:xfrm>
          <a:off x="765379" y="1211883"/>
          <a:ext cx="10661241" cy="521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979">
                  <a:extLst>
                    <a:ext uri="{9D8B030D-6E8A-4147-A177-3AD203B41FA5}">
                      <a16:colId xmlns:a16="http://schemas.microsoft.com/office/drawing/2014/main" val="3621614329"/>
                    </a:ext>
                  </a:extLst>
                </a:gridCol>
                <a:gridCol w="4434631">
                  <a:extLst>
                    <a:ext uri="{9D8B030D-6E8A-4147-A177-3AD203B41FA5}">
                      <a16:colId xmlns:a16="http://schemas.microsoft.com/office/drawing/2014/main" val="1344211189"/>
                    </a:ext>
                  </a:extLst>
                </a:gridCol>
                <a:gridCol w="4434631">
                  <a:extLst>
                    <a:ext uri="{9D8B030D-6E8A-4147-A177-3AD203B41FA5}">
                      <a16:colId xmlns:a16="http://schemas.microsoft.com/office/drawing/2014/main" val="3618758544"/>
                    </a:ext>
                  </a:extLst>
                </a:gridCol>
              </a:tblGrid>
              <a:tr h="10005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분류</a:t>
                      </a:r>
                      <a:endParaRPr 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9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쿠키런</a:t>
                      </a:r>
                      <a:endParaRPr 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9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중년기사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김봉식</a:t>
                      </a:r>
                      <a:endParaRPr 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9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041672"/>
                  </a:ext>
                </a:extLst>
              </a:tr>
              <a:tr h="51261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장르와 게임 특징</a:t>
                      </a:r>
                      <a:endParaRPr lang="en-US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9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aseline="0" dirty="0">
                          <a:latin typeface="+mn-ea"/>
                          <a:ea typeface="+mn-ea"/>
                        </a:rPr>
                        <a:t>런 게임을 즐기며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>
                          <a:latin typeface="+mn-ea"/>
                          <a:ea typeface="+mn-ea"/>
                        </a:rPr>
                        <a:t>다양한 캐릭터와 아이템 수집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클리커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방치형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위트 있는 이야기로 차별화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736134"/>
                  </a:ext>
                </a:extLst>
              </a:tr>
              <a:tr h="948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화면 구분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기초 </a:t>
                      </a:r>
                      <a:r>
                        <a:rPr lang="ko-KR" altLang="en-US" sz="14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스토리텔링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매체</a:t>
                      </a:r>
                      <a:endParaRPr lang="en-US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9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가로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aseline="0" dirty="0">
                          <a:latin typeface="+mn-ea"/>
                          <a:ea typeface="+mn-ea"/>
                        </a:rPr>
                        <a:t>캐릭터의 대사를 빌린 정보 및 스토리 전달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,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만화 형식으로 캐릭터의 대사를 빌려 정보 및 스토리 전달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14970"/>
                  </a:ext>
                </a:extLst>
              </a:tr>
              <a:tr h="138368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게임 내 스토리 중요도</a:t>
                      </a:r>
                      <a:endParaRPr lang="en-US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9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제한적인 상황에서 중요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기간이 한정 된 이벤트에서는 이야기가 하나의 소재로 사용되어 스토리텔링을 통해 이벤트 콘텐츠의 진행 방식을 전달함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부분적으로 중요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게임 입장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진행 단계에서 유저에게 흥미와 유머 위주의 스토리를 전달함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이야기를 통해 게임 플레이 방식을 자연스럽게 전달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273306"/>
                  </a:ext>
                </a:extLst>
              </a:tr>
              <a:tr h="13702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종합</a:t>
                      </a:r>
                      <a:endParaRPr lang="en-US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9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인물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&gt;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aseline="0" dirty="0">
                          <a:latin typeface="+mn-ea"/>
                          <a:ea typeface="+mn-ea"/>
                        </a:rPr>
                        <a:t>세계관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>
                          <a:latin typeface="+mn-ea"/>
                          <a:ea typeface="+mn-ea"/>
                        </a:rPr>
                        <a:t>사건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altLang="en-US" sz="1400" baseline="0" dirty="0">
                          <a:latin typeface="+mn-ea"/>
                          <a:ea typeface="+mn-ea"/>
                        </a:rPr>
                        <a:t>캐릭터의 대사를 빌려 정보나 이야기를 전달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baseline="0" dirty="0">
                          <a:solidFill>
                            <a:srgbClr val="2649FF"/>
                          </a:solidFill>
                          <a:latin typeface="+mn-ea"/>
                          <a:ea typeface="+mn-ea"/>
                        </a:rPr>
                        <a:t>주인공</a:t>
                      </a:r>
                      <a:r>
                        <a:rPr lang="en-US" altLang="ko-KR" sz="1400" b="1" baseline="0" dirty="0">
                          <a:solidFill>
                            <a:srgbClr val="2649FF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baseline="0" dirty="0">
                          <a:solidFill>
                            <a:srgbClr val="2649FF"/>
                          </a:solidFill>
                          <a:latin typeface="+mn-ea"/>
                          <a:ea typeface="+mn-ea"/>
                        </a:rPr>
                        <a:t>중심 캐릭터를 자주 등장</a:t>
                      </a:r>
                      <a:r>
                        <a:rPr lang="en-US" altLang="ko-KR" sz="1400" b="1" baseline="0" dirty="0">
                          <a:solidFill>
                            <a:srgbClr val="2649FF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baseline="0" dirty="0">
                          <a:solidFill>
                            <a:srgbClr val="2649FF"/>
                          </a:solidFill>
                          <a:latin typeface="+mn-ea"/>
                          <a:ea typeface="+mn-ea"/>
                        </a:rPr>
                        <a:t>강조해</a:t>
                      </a:r>
                      <a:r>
                        <a:rPr lang="ko-KR" altLang="en-US" sz="1400" baseline="0" dirty="0">
                          <a:latin typeface="+mn-ea"/>
                          <a:ea typeface="+mn-ea"/>
                        </a:rPr>
                        <a:t> 유저에게 친밀함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aseline="0" dirty="0">
                          <a:latin typeface="+mn-ea"/>
                          <a:ea typeface="+mn-ea"/>
                        </a:rPr>
                        <a:t>익숙함을 만든 뒤 정보와 이야기를 전달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5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09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867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27355"/>
            <a:ext cx="10515600" cy="661102"/>
          </a:xfrm>
        </p:spPr>
        <p:txBody>
          <a:bodyPr/>
          <a:lstStyle/>
          <a:p>
            <a:r>
              <a:rPr lang="ko-KR" altLang="en-US" dirty="0" err="1"/>
              <a:t>기확</a:t>
            </a:r>
            <a:r>
              <a:rPr lang="ko-KR" altLang="en-US" dirty="0"/>
              <a:t> 게임에서 다른 게임과 차이점</a:t>
            </a:r>
            <a:r>
              <a:rPr lang="en-US" altLang="ko-KR" dirty="0"/>
              <a:t>, </a:t>
            </a:r>
            <a:r>
              <a:rPr lang="ko-KR" altLang="en-US" dirty="0"/>
              <a:t>전체적인 기획 방향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핵심 요소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8FD393E-29B3-4999-A924-81B2942A316D}"/>
              </a:ext>
            </a:extLst>
          </p:cNvPr>
          <p:cNvSpPr txBox="1">
            <a:spLocks/>
          </p:cNvSpPr>
          <p:nvPr/>
        </p:nvSpPr>
        <p:spPr>
          <a:xfrm>
            <a:off x="859122" y="1791642"/>
            <a:ext cx="5056169" cy="43969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err="1"/>
              <a:t>쿠키런</a:t>
            </a:r>
            <a:r>
              <a:rPr lang="en-US" altLang="ko-KR" dirty="0"/>
              <a:t>, </a:t>
            </a:r>
            <a:r>
              <a:rPr lang="ko-KR" altLang="en-US" dirty="0"/>
              <a:t>다른 런 게임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F8FD393E-29B3-4999-A924-81B2942A316D}"/>
              </a:ext>
            </a:extLst>
          </p:cNvPr>
          <p:cNvSpPr txBox="1">
            <a:spLocks/>
          </p:cNvSpPr>
          <p:nvPr/>
        </p:nvSpPr>
        <p:spPr>
          <a:xfrm>
            <a:off x="859123" y="2231334"/>
            <a:ext cx="5056170" cy="45944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어떤 존재로부터 도망가거나</a:t>
            </a:r>
            <a:r>
              <a:rPr lang="en-US" altLang="ko-KR" dirty="0"/>
              <a:t>, </a:t>
            </a:r>
            <a:r>
              <a:rPr lang="ko-KR" altLang="en-US" dirty="0"/>
              <a:t>어떤 대상을 찾기 위해 달린다</a:t>
            </a:r>
            <a:r>
              <a:rPr lang="en-US" altLang="ko-KR" dirty="0"/>
              <a:t>.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859122" y="2690782"/>
            <a:ext cx="4002250" cy="2253381"/>
            <a:chOff x="5230349" y="1650664"/>
            <a:chExt cx="4002250" cy="225338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E11195EB-CF55-4A52-992F-27BCD0EC47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4170" y="1662224"/>
              <a:ext cx="3978552" cy="2241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5A06EA6-9298-41EC-9A9D-82DE7C1F2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349" y="1650664"/>
              <a:ext cx="4002250" cy="2238951"/>
            </a:xfrm>
            <a:prstGeom prst="rect">
              <a:avLst/>
            </a:prstGeom>
          </p:spPr>
        </p:pic>
        <p:sp>
          <p:nvSpPr>
            <p:cNvPr id="13" name="내용 개체 틀 4">
              <a:extLst>
                <a:ext uri="{FF2B5EF4-FFF2-40B4-BE49-F238E27FC236}">
                  <a16:creationId xmlns:a16="http://schemas.microsoft.com/office/drawing/2014/main" id="{6981BE7A-4322-4AE8-A889-FE6B873B77D6}"/>
                </a:ext>
              </a:extLst>
            </p:cNvPr>
            <p:cNvSpPr txBox="1">
              <a:spLocks/>
            </p:cNvSpPr>
            <p:nvPr/>
          </p:nvSpPr>
          <p:spPr>
            <a:xfrm>
              <a:off x="5230349" y="1650664"/>
              <a:ext cx="3982373" cy="2238951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altLang="ko-KR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199" y="4929733"/>
            <a:ext cx="5077093" cy="1331367"/>
            <a:chOff x="4286135" y="4030593"/>
            <a:chExt cx="5077093" cy="1331367"/>
          </a:xfrm>
        </p:grpSpPr>
        <p:sp>
          <p:nvSpPr>
            <p:cNvPr id="15" name="내용 개체 틀 4">
              <a:extLst>
                <a:ext uri="{FF2B5EF4-FFF2-40B4-BE49-F238E27FC236}">
                  <a16:creationId xmlns:a16="http://schemas.microsoft.com/office/drawing/2014/main" id="{F8FD393E-29B3-4999-A924-81B2942A316D}"/>
                </a:ext>
              </a:extLst>
            </p:cNvPr>
            <p:cNvSpPr txBox="1">
              <a:spLocks/>
            </p:cNvSpPr>
            <p:nvPr/>
          </p:nvSpPr>
          <p:spPr>
            <a:xfrm>
              <a:off x="4286135" y="4030593"/>
              <a:ext cx="5077093" cy="133136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AutoNum type="arabicPeriod"/>
              </a:pPr>
              <a:r>
                <a:rPr lang="ko-KR" altLang="en-US" dirty="0"/>
                <a:t>캐릭터가 달린다</a:t>
              </a:r>
              <a:r>
                <a:rPr lang="en-US" altLang="ko-KR" dirty="0"/>
                <a:t>.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캐릭터 앞에 같은 방향으로 이동하는 </a:t>
              </a:r>
              <a:r>
                <a:rPr lang="ko-KR" altLang="en-US" dirty="0" err="1"/>
                <a:t>몬스터들이</a:t>
              </a:r>
              <a:r>
                <a:rPr lang="ko-KR" altLang="en-US" dirty="0"/>
                <a:t> 있다</a:t>
              </a:r>
              <a:r>
                <a:rPr lang="en-US" altLang="ko-KR" dirty="0"/>
                <a:t>.</a:t>
              </a:r>
            </a:p>
            <a:p>
              <a:pPr marL="342900" indent="-342900">
                <a:buAutoNum type="arabicPeriod"/>
              </a:pPr>
              <a:r>
                <a:rPr lang="ko-KR" altLang="en-US" dirty="0"/>
                <a:t>캐릭터가 </a:t>
              </a:r>
              <a:r>
                <a:rPr lang="ko-KR" altLang="en-US" dirty="0" err="1"/>
                <a:t>몬스터들과</a:t>
              </a:r>
              <a:r>
                <a:rPr lang="ko-KR" altLang="en-US" dirty="0"/>
                <a:t> 싸운다</a:t>
              </a:r>
              <a:r>
                <a:rPr lang="en-US" altLang="ko-KR" dirty="0"/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/>
            </a:p>
          </p:txBody>
        </p:sp>
        <p:sp>
          <p:nvSpPr>
            <p:cNvPr id="16" name="내용 개체 틀 4">
              <a:extLst>
                <a:ext uri="{FF2B5EF4-FFF2-40B4-BE49-F238E27FC236}">
                  <a16:creationId xmlns:a16="http://schemas.microsoft.com/office/drawing/2014/main" id="{F8FD393E-29B3-4999-A924-81B2942A316D}"/>
                </a:ext>
              </a:extLst>
            </p:cNvPr>
            <p:cNvSpPr txBox="1">
              <a:spLocks/>
            </p:cNvSpPr>
            <p:nvPr/>
          </p:nvSpPr>
          <p:spPr>
            <a:xfrm>
              <a:off x="4286135" y="4491771"/>
              <a:ext cx="5077092" cy="46070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altLang="ko-KR" dirty="0"/>
            </a:p>
          </p:txBody>
        </p:sp>
      </p:grpSp>
      <p:cxnSp>
        <p:nvCxnSpPr>
          <p:cNvPr id="23" name="Google Shape;572;p28"/>
          <p:cNvCxnSpPr>
            <a:stCxn id="16" idx="3"/>
            <a:endCxn id="27" idx="1"/>
          </p:cNvCxnSpPr>
          <p:nvPr/>
        </p:nvCxnSpPr>
        <p:spPr>
          <a:xfrm flipV="1">
            <a:off x="5915291" y="4089237"/>
            <a:ext cx="504636" cy="153202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내용 개체 틀 4">
            <a:extLst>
              <a:ext uri="{FF2B5EF4-FFF2-40B4-BE49-F238E27FC236}">
                <a16:creationId xmlns:a16="http://schemas.microsoft.com/office/drawing/2014/main" id="{F8FD393E-29B3-4999-A924-81B2942A316D}"/>
              </a:ext>
            </a:extLst>
          </p:cNvPr>
          <p:cNvSpPr txBox="1">
            <a:spLocks/>
          </p:cNvSpPr>
          <p:nvPr/>
        </p:nvSpPr>
        <p:spPr>
          <a:xfrm>
            <a:off x="6419927" y="1791642"/>
            <a:ext cx="5056170" cy="459519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>
                <a:solidFill>
                  <a:srgbClr val="2649FF"/>
                </a:solidFill>
              </a:rPr>
              <a:t>중심이 되는 콘텐츠는 </a:t>
            </a:r>
            <a:r>
              <a:rPr lang="en-US" altLang="ko-KR" b="1" dirty="0">
                <a:solidFill>
                  <a:srgbClr val="2649FF"/>
                </a:solidFill>
              </a:rPr>
              <a:t>X, </a:t>
            </a:r>
            <a:r>
              <a:rPr lang="ko-KR" altLang="en-US" b="1" dirty="0">
                <a:solidFill>
                  <a:srgbClr val="2649FF"/>
                </a:solidFill>
              </a:rPr>
              <a:t>파고 들었을 때 재미 있는 보조 콘텐츠</a:t>
            </a:r>
            <a:r>
              <a:rPr lang="en-US" altLang="ko-KR" b="1" dirty="0">
                <a:solidFill>
                  <a:srgbClr val="2649FF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600" b="1" dirty="0"/>
              <a:t>중심이 되는 인물을 설정</a:t>
            </a:r>
            <a:endParaRPr lang="en-US" altLang="ko-KR" sz="1600" b="1" dirty="0"/>
          </a:p>
          <a:p>
            <a:pPr marL="457200" lvl="1" indent="0">
              <a:buNone/>
            </a:pPr>
            <a:r>
              <a:rPr lang="ko-KR" altLang="en-US" dirty="0"/>
              <a:t>유저에게 비교적 거부감 없이 받아들여 질 수 있는 보편적인 속성을 가진 인물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600" b="1" dirty="0"/>
              <a:t>해당 인물이 겪는 사건이나 갈등을 통해 </a:t>
            </a:r>
            <a:r>
              <a:rPr lang="ko-KR" altLang="en-US" sz="1600" b="1" dirty="0" err="1"/>
              <a:t>튜토리얼이나</a:t>
            </a:r>
            <a:r>
              <a:rPr lang="ko-KR" altLang="en-US" sz="1600" b="1" dirty="0"/>
              <a:t> 정보 전달이 필요한 부분들을 전달</a:t>
            </a:r>
            <a:r>
              <a:rPr lang="en-US" altLang="ko-KR" sz="1600" b="1" dirty="0"/>
              <a:t>.</a:t>
            </a:r>
          </a:p>
          <a:p>
            <a:pPr marL="457200" lvl="1" indent="0">
              <a:buNone/>
            </a:pPr>
            <a:r>
              <a:rPr lang="ko-KR" altLang="en-US" dirty="0"/>
              <a:t>세계관의 형성이나 게임에 개연성을 부여하기 위해 전달하는 대부분의 요소들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600" b="1" dirty="0"/>
              <a:t>이외 전달이 더 필요한 사물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인물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등은 다른 시스템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수집이나 도감 등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을 통해 보강</a:t>
            </a:r>
            <a:r>
              <a:rPr lang="en-US" altLang="ko-KR" sz="1600" b="1" dirty="0"/>
              <a:t>. </a:t>
            </a:r>
          </a:p>
          <a:p>
            <a:pPr marL="457200" lvl="1" indent="0">
              <a:buNone/>
            </a:pPr>
            <a:r>
              <a:rPr lang="ko-KR" altLang="en-US" dirty="0"/>
              <a:t>메인 콘텐츠</a:t>
            </a:r>
            <a:r>
              <a:rPr lang="en-US" altLang="ko-KR" dirty="0"/>
              <a:t>, </a:t>
            </a:r>
            <a:r>
              <a:rPr lang="ko-KR" altLang="en-US" dirty="0"/>
              <a:t>퀘스트 진행 중 이러한 스토리에 관심을 가질 수 있는 흥미 위주의 사건을 삽입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0935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11399" y="2626863"/>
            <a:ext cx="9042400" cy="459237"/>
          </a:xfrm>
          <a:solidFill>
            <a:srgbClr val="92A4FF"/>
          </a:solidFill>
          <a:ln>
            <a:solidFill>
              <a:schemeClr val="tx1"/>
            </a:solidFill>
          </a:ln>
        </p:spPr>
        <p:txBody>
          <a:bodyPr anchor="ctr"/>
          <a:lstStyle/>
          <a:p>
            <a:pPr marL="0" indent="0">
              <a:buNone/>
            </a:pPr>
            <a:r>
              <a:rPr lang="ko-KR" altLang="en-US" dirty="0"/>
              <a:t>도입부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게임 흐름에 따른 </a:t>
            </a:r>
            <a:r>
              <a:rPr lang="ko-KR" altLang="en-US" dirty="0" err="1"/>
              <a:t>스토리텔링</a:t>
            </a:r>
            <a:r>
              <a:rPr lang="ko-KR" altLang="en-US" dirty="0"/>
              <a:t> 요소  </a:t>
            </a:r>
          </a:p>
        </p:txBody>
      </p:sp>
      <p:sp>
        <p:nvSpPr>
          <p:cNvPr id="17" name="Google Shape;565;p28"/>
          <p:cNvSpPr/>
          <p:nvPr/>
        </p:nvSpPr>
        <p:spPr>
          <a:xfrm>
            <a:off x="2896302" y="1270700"/>
            <a:ext cx="2116800" cy="76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스테이지</a:t>
            </a:r>
            <a:endParaRPr sz="1400" b="1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ctr"/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</a:t>
            </a:r>
            <a:endParaRPr sz="1400" b="1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566;p28"/>
          <p:cNvSpPr/>
          <p:nvPr/>
        </p:nvSpPr>
        <p:spPr>
          <a:xfrm>
            <a:off x="7216706" y="1270700"/>
            <a:ext cx="2116800" cy="76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로딩화면</a:t>
            </a:r>
            <a:endParaRPr sz="1400" b="1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567;p28"/>
          <p:cNvSpPr/>
          <p:nvPr/>
        </p:nvSpPr>
        <p:spPr>
          <a:xfrm>
            <a:off x="9376906" y="1270700"/>
            <a:ext cx="2116800" cy="76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스토리</a:t>
            </a:r>
            <a:endParaRPr sz="14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열람 시스템</a:t>
            </a:r>
            <a:endParaRPr sz="14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571;p28"/>
          <p:cNvSpPr/>
          <p:nvPr/>
        </p:nvSpPr>
        <p:spPr>
          <a:xfrm>
            <a:off x="736100" y="1270700"/>
            <a:ext cx="2116800" cy="766500"/>
          </a:xfrm>
          <a:prstGeom prst="rect">
            <a:avLst/>
          </a:prstGeom>
          <a:solidFill>
            <a:srgbClr val="92A4FF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1400" b="1" dirty="0" err="1">
                <a:latin typeface="Malgun Gothic"/>
                <a:ea typeface="Malgun Gothic"/>
                <a:cs typeface="Malgun Gothic"/>
                <a:sym typeface="Malgun Gothic"/>
              </a:rPr>
              <a:t>튜토리얼</a:t>
            </a:r>
            <a:endParaRPr sz="14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569;p28"/>
          <p:cNvSpPr/>
          <p:nvPr/>
        </p:nvSpPr>
        <p:spPr>
          <a:xfrm>
            <a:off x="5056504" y="1270700"/>
            <a:ext cx="2116800" cy="76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클리어 후</a:t>
            </a:r>
            <a:endParaRPr sz="1400" b="1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ctr"/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연출</a:t>
            </a:r>
            <a:endParaRPr sz="1400" b="1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" name="Google Shape;572;p28"/>
          <p:cNvCxnSpPr>
            <a:stCxn id="22" idx="2"/>
            <a:endCxn id="3" idx="1"/>
          </p:cNvCxnSpPr>
          <p:nvPr/>
        </p:nvCxnSpPr>
        <p:spPr>
          <a:xfrm rot="16200000" flipH="1">
            <a:off x="1643308" y="2188391"/>
            <a:ext cx="819282" cy="516899"/>
          </a:xfrm>
          <a:prstGeom prst="bentConnector2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내용 개체 틀 2"/>
          <p:cNvSpPr txBox="1">
            <a:spLocks/>
          </p:cNvSpPr>
          <p:nvPr/>
        </p:nvSpPr>
        <p:spPr>
          <a:xfrm>
            <a:off x="2311399" y="3086100"/>
            <a:ext cx="9042400" cy="12519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/>
              <a:t>컷 신</a:t>
            </a:r>
            <a:r>
              <a:rPr lang="en-US" altLang="ko-KR" b="1" dirty="0"/>
              <a:t>//</a:t>
            </a:r>
            <a:r>
              <a:rPr lang="ko-KR" altLang="en-US" dirty="0"/>
              <a:t>캐릭터가 처한 상황을 잘 나타내는 일러스트레이션</a:t>
            </a:r>
            <a:r>
              <a:rPr lang="en-US" altLang="ko-KR" dirty="0"/>
              <a:t>+</a:t>
            </a:r>
            <a:r>
              <a:rPr lang="ko-KR" altLang="en-US" dirty="0"/>
              <a:t>중심 캐릭터의 성격이나 특징을 노출</a:t>
            </a:r>
            <a:r>
              <a:rPr lang="en-US" altLang="ko-KR" dirty="0"/>
              <a:t>. (</a:t>
            </a:r>
            <a:r>
              <a:rPr lang="ko-KR" altLang="en-US" dirty="0"/>
              <a:t>친근한 이미지</a:t>
            </a:r>
            <a:r>
              <a:rPr lang="en-US" altLang="ko-KR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/>
              <a:t>컷 신</a:t>
            </a:r>
            <a:r>
              <a:rPr lang="en-US" altLang="ko-KR" b="1" dirty="0"/>
              <a:t>2// </a:t>
            </a:r>
            <a:r>
              <a:rPr lang="ko-KR" altLang="en-US" dirty="0"/>
              <a:t>다른 캐릭터</a:t>
            </a:r>
            <a:r>
              <a:rPr lang="en-US" altLang="ko-KR" dirty="0"/>
              <a:t>, </a:t>
            </a:r>
            <a:r>
              <a:rPr lang="ko-KR" altLang="en-US" dirty="0"/>
              <a:t>혹은 유저와 대화를 통해 유저에게 정보 전달</a:t>
            </a:r>
            <a:r>
              <a:rPr lang="en-US" altLang="ko-KR" dirty="0"/>
              <a:t>.(</a:t>
            </a:r>
            <a:r>
              <a:rPr lang="ko-KR" altLang="en-US" dirty="0"/>
              <a:t>게임의 중심 시스템과 연관 지을 수 있게</a:t>
            </a:r>
            <a:r>
              <a:rPr lang="en-US" altLang="ko-KR" dirty="0"/>
              <a:t> </a:t>
            </a:r>
            <a:r>
              <a:rPr lang="ko-KR" altLang="en-US" dirty="0"/>
              <a:t>설득력 있는 이야기와 상황 설정</a:t>
            </a:r>
            <a:r>
              <a:rPr lang="en-US" altLang="ko-KR" dirty="0"/>
              <a:t>.)</a:t>
            </a:r>
            <a:r>
              <a:rPr lang="ko-KR" altLang="en-US" dirty="0"/>
              <a:t> </a:t>
            </a:r>
          </a:p>
        </p:txBody>
      </p:sp>
      <p:sp>
        <p:nvSpPr>
          <p:cNvPr id="38" name="내용 개체 틀 2"/>
          <p:cNvSpPr txBox="1">
            <a:spLocks/>
          </p:cNvSpPr>
          <p:nvPr/>
        </p:nvSpPr>
        <p:spPr>
          <a:xfrm>
            <a:off x="2311399" y="4567639"/>
            <a:ext cx="9042400" cy="459237"/>
          </a:xfrm>
          <a:prstGeom prst="rect">
            <a:avLst/>
          </a:prstGeom>
          <a:solidFill>
            <a:srgbClr val="92A4FF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err="1"/>
              <a:t>튜토리얼</a:t>
            </a:r>
            <a:r>
              <a:rPr lang="ko-KR" altLang="en-US" dirty="0"/>
              <a:t> 중간</a:t>
            </a:r>
            <a:r>
              <a:rPr lang="en-US" altLang="ko-KR" dirty="0"/>
              <a:t>, </a:t>
            </a:r>
            <a:r>
              <a:rPr lang="ko-KR" altLang="en-US" dirty="0"/>
              <a:t>종료</a:t>
            </a:r>
          </a:p>
        </p:txBody>
      </p:sp>
      <p:sp>
        <p:nvSpPr>
          <p:cNvPr id="39" name="내용 개체 틀 2"/>
          <p:cNvSpPr txBox="1">
            <a:spLocks/>
          </p:cNvSpPr>
          <p:nvPr/>
        </p:nvSpPr>
        <p:spPr>
          <a:xfrm>
            <a:off x="2311399" y="5026877"/>
            <a:ext cx="9042400" cy="6246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/>
              <a:t>인 게임 캐릭터 </a:t>
            </a:r>
            <a:r>
              <a:rPr lang="ko-KR" altLang="en-US" b="1" dirty="0" err="1"/>
              <a:t>말풍선</a:t>
            </a:r>
            <a:r>
              <a:rPr lang="en-US" altLang="ko-KR" b="1" dirty="0"/>
              <a:t>// </a:t>
            </a:r>
            <a:r>
              <a:rPr lang="ko-KR" altLang="en-US" dirty="0"/>
              <a:t>유저에게 조작 등 초반 </a:t>
            </a:r>
            <a:r>
              <a:rPr lang="ko-KR" altLang="en-US" dirty="0" err="1"/>
              <a:t>튜토리얼에서</a:t>
            </a:r>
            <a:r>
              <a:rPr lang="ko-KR" altLang="en-US" dirty="0"/>
              <a:t> 알려줘야 할 정보 전달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0" name="Google Shape;572;p28"/>
          <p:cNvCxnSpPr>
            <a:stCxn id="22" idx="2"/>
            <a:endCxn id="38" idx="1"/>
          </p:cNvCxnSpPr>
          <p:nvPr/>
        </p:nvCxnSpPr>
        <p:spPr>
          <a:xfrm rot="16200000" flipH="1">
            <a:off x="672920" y="3158779"/>
            <a:ext cx="2760058" cy="516899"/>
          </a:xfrm>
          <a:prstGeom prst="bentConnector2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133425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11399" y="2397244"/>
            <a:ext cx="9042400" cy="459237"/>
          </a:xfrm>
          <a:solidFill>
            <a:srgbClr val="92A4FF"/>
          </a:solidFill>
          <a:ln>
            <a:solidFill>
              <a:schemeClr val="tx1"/>
            </a:solidFill>
          </a:ln>
        </p:spPr>
        <p:txBody>
          <a:bodyPr anchor="ctr"/>
          <a:lstStyle/>
          <a:p>
            <a:pPr marL="0" indent="0">
              <a:buNone/>
            </a:pPr>
            <a:r>
              <a:rPr lang="ko-KR" altLang="en-US" dirty="0"/>
              <a:t>배경 이미지</a:t>
            </a:r>
          </a:p>
        </p:txBody>
      </p:sp>
      <p:sp>
        <p:nvSpPr>
          <p:cNvPr id="17" name="Google Shape;565;p28"/>
          <p:cNvSpPr/>
          <p:nvPr/>
        </p:nvSpPr>
        <p:spPr>
          <a:xfrm>
            <a:off x="2896302" y="1270700"/>
            <a:ext cx="2116800" cy="766500"/>
          </a:xfrm>
          <a:prstGeom prst="rect">
            <a:avLst/>
          </a:prstGeom>
          <a:solidFill>
            <a:srgbClr val="92A4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1400" b="1">
                <a:latin typeface="Malgun Gothic"/>
                <a:ea typeface="Malgun Gothic"/>
                <a:cs typeface="Malgun Gothic"/>
                <a:sym typeface="Malgun Gothic"/>
              </a:rPr>
              <a:t>스테이지</a:t>
            </a:r>
            <a:endParaRPr sz="14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ctr"/>
            <a:r>
              <a:rPr lang="ko-KR" altLang="en-US" sz="1400" b="1">
                <a:latin typeface="Malgun Gothic"/>
                <a:ea typeface="Malgun Gothic"/>
                <a:cs typeface="Malgun Gothic"/>
                <a:sym typeface="Malgun Gothic"/>
              </a:rPr>
              <a:t>플레이</a:t>
            </a:r>
            <a:endParaRPr sz="14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566;p28"/>
          <p:cNvSpPr/>
          <p:nvPr/>
        </p:nvSpPr>
        <p:spPr>
          <a:xfrm>
            <a:off x="7216706" y="1270700"/>
            <a:ext cx="2116800" cy="76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로딩화면</a:t>
            </a:r>
            <a:endParaRPr sz="1400" b="1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567;p28"/>
          <p:cNvSpPr/>
          <p:nvPr/>
        </p:nvSpPr>
        <p:spPr>
          <a:xfrm>
            <a:off x="9376906" y="1270700"/>
            <a:ext cx="2116800" cy="76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스토리</a:t>
            </a:r>
            <a:endParaRPr sz="14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열람 시스템</a:t>
            </a:r>
            <a:endParaRPr sz="14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571;p28"/>
          <p:cNvSpPr/>
          <p:nvPr/>
        </p:nvSpPr>
        <p:spPr>
          <a:xfrm>
            <a:off x="736100" y="1270700"/>
            <a:ext cx="2116800" cy="76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튜토리얼</a:t>
            </a:r>
            <a:endParaRPr sz="14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569;p28"/>
          <p:cNvSpPr/>
          <p:nvPr/>
        </p:nvSpPr>
        <p:spPr>
          <a:xfrm>
            <a:off x="5056504" y="1270700"/>
            <a:ext cx="2116800" cy="766500"/>
          </a:xfrm>
          <a:prstGeom prst="rect">
            <a:avLst/>
          </a:prstGeom>
          <a:solidFill>
            <a:srgbClr val="92A4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1400" b="1">
                <a:latin typeface="Malgun Gothic"/>
                <a:ea typeface="Malgun Gothic"/>
                <a:cs typeface="Malgun Gothic"/>
                <a:sym typeface="Malgun Gothic"/>
              </a:rPr>
              <a:t>클리어 후</a:t>
            </a:r>
            <a:endParaRPr sz="14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ctr"/>
            <a:r>
              <a:rPr lang="ko-KR" altLang="en-US" sz="1400" b="1">
                <a:latin typeface="Malgun Gothic"/>
                <a:ea typeface="Malgun Gothic"/>
                <a:cs typeface="Malgun Gothic"/>
                <a:sym typeface="Malgun Gothic"/>
              </a:rPr>
              <a:t>연출</a:t>
            </a:r>
            <a:endParaRPr sz="14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" name="Google Shape;572;p28"/>
          <p:cNvCxnSpPr>
            <a:stCxn id="17" idx="2"/>
            <a:endCxn id="3" idx="1"/>
          </p:cNvCxnSpPr>
          <p:nvPr/>
        </p:nvCxnSpPr>
        <p:spPr>
          <a:xfrm rot="5400000">
            <a:off x="2838220" y="1510380"/>
            <a:ext cx="589663" cy="1643303"/>
          </a:xfrm>
          <a:prstGeom prst="bentConnector4">
            <a:avLst>
              <a:gd name="adj1" fmla="val 30530"/>
              <a:gd name="adj2" fmla="val 113911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내용 개체 틀 2"/>
          <p:cNvSpPr txBox="1">
            <a:spLocks/>
          </p:cNvSpPr>
          <p:nvPr/>
        </p:nvSpPr>
        <p:spPr>
          <a:xfrm>
            <a:off x="2311399" y="2856481"/>
            <a:ext cx="9042400" cy="589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스테이지 진행 중 시간의 흐름에 맞춰 장소가 바뀌 듯 배경 이미지 교체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8" name="내용 개체 틀 2"/>
          <p:cNvSpPr txBox="1">
            <a:spLocks/>
          </p:cNvSpPr>
          <p:nvPr/>
        </p:nvSpPr>
        <p:spPr>
          <a:xfrm>
            <a:off x="2311399" y="5291539"/>
            <a:ext cx="9042400" cy="459237"/>
          </a:xfrm>
          <a:prstGeom prst="rect">
            <a:avLst/>
          </a:prstGeom>
          <a:solidFill>
            <a:srgbClr val="92A4FF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보스 몬스터</a:t>
            </a:r>
          </a:p>
        </p:txBody>
      </p:sp>
      <p:sp>
        <p:nvSpPr>
          <p:cNvPr id="39" name="내용 개체 틀 2"/>
          <p:cNvSpPr txBox="1">
            <a:spLocks/>
          </p:cNvSpPr>
          <p:nvPr/>
        </p:nvSpPr>
        <p:spPr>
          <a:xfrm>
            <a:off x="2311399" y="5750777"/>
            <a:ext cx="9042400" cy="66225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인 게임 캐릭터 </a:t>
            </a:r>
            <a:r>
              <a:rPr lang="ko-KR" altLang="en-US" dirty="0" err="1"/>
              <a:t>말풍선</a:t>
            </a:r>
            <a:r>
              <a:rPr lang="en-US" altLang="ko-KR" dirty="0"/>
              <a:t>// </a:t>
            </a:r>
            <a:r>
              <a:rPr lang="ko-KR" altLang="en-US" dirty="0"/>
              <a:t>스토리 관련 된 대사</a:t>
            </a:r>
            <a:r>
              <a:rPr lang="en-US" altLang="ko-KR" dirty="0"/>
              <a:t>, </a:t>
            </a:r>
            <a:r>
              <a:rPr lang="ko-KR" altLang="en-US" dirty="0"/>
              <a:t>외형 등으로 전달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6" name="Google Shape;572;p28"/>
          <p:cNvCxnSpPr>
            <a:stCxn id="24" idx="2"/>
            <a:endCxn id="3" idx="1"/>
          </p:cNvCxnSpPr>
          <p:nvPr/>
        </p:nvCxnSpPr>
        <p:spPr>
          <a:xfrm rot="5400000">
            <a:off x="3918321" y="430279"/>
            <a:ext cx="589663" cy="3803505"/>
          </a:xfrm>
          <a:prstGeom prst="bentConnector4">
            <a:avLst>
              <a:gd name="adj1" fmla="val 30530"/>
              <a:gd name="adj2" fmla="val 106010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572;p28"/>
          <p:cNvCxnSpPr>
            <a:stCxn id="3" idx="1"/>
            <a:endCxn id="38" idx="1"/>
          </p:cNvCxnSpPr>
          <p:nvPr/>
        </p:nvCxnSpPr>
        <p:spPr>
          <a:xfrm rot="10800000" flipV="1">
            <a:off x="2311399" y="2626862"/>
            <a:ext cx="12700" cy="2894295"/>
          </a:xfrm>
          <a:prstGeom prst="bentConnector3">
            <a:avLst>
              <a:gd name="adj1" fmla="val 1800000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내용 개체 틀 2"/>
          <p:cNvSpPr txBox="1">
            <a:spLocks/>
          </p:cNvSpPr>
          <p:nvPr/>
        </p:nvSpPr>
        <p:spPr>
          <a:xfrm>
            <a:off x="2311397" y="3881369"/>
            <a:ext cx="9042400" cy="459237"/>
          </a:xfrm>
          <a:prstGeom prst="rect">
            <a:avLst/>
          </a:prstGeom>
          <a:solidFill>
            <a:srgbClr val="92A4FF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플레이어 캐릭터</a:t>
            </a:r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2311397" y="4340606"/>
            <a:ext cx="9042400" cy="589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몬스터가 나오지 않는</a:t>
            </a:r>
            <a:r>
              <a:rPr lang="en-US" altLang="ko-KR" dirty="0"/>
              <a:t>, </a:t>
            </a:r>
            <a:r>
              <a:rPr lang="ko-KR" altLang="en-US" dirty="0"/>
              <a:t>잠시 쉬는 구간일 때 </a:t>
            </a:r>
            <a:r>
              <a:rPr lang="ko-KR" altLang="en-US" dirty="0" err="1"/>
              <a:t>말풍선</a:t>
            </a:r>
            <a:r>
              <a:rPr lang="ko-KR" altLang="en-US" dirty="0"/>
              <a:t> 대사</a:t>
            </a:r>
            <a:r>
              <a:rPr lang="en-US" altLang="ko-KR" dirty="0"/>
              <a:t>// </a:t>
            </a:r>
            <a:r>
              <a:rPr lang="ko-KR" altLang="en-US" dirty="0"/>
              <a:t>주로 </a:t>
            </a:r>
            <a:r>
              <a:rPr lang="ko-KR" altLang="en-US" dirty="0" err="1"/>
              <a:t>힘들다거나</a:t>
            </a:r>
            <a:r>
              <a:rPr lang="en-US" altLang="ko-KR" dirty="0"/>
              <a:t>, </a:t>
            </a:r>
            <a:r>
              <a:rPr lang="ko-KR" altLang="en-US" dirty="0"/>
              <a:t>앞으로 일어날 일에 대한 정보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7" name="Google Shape;572;p28"/>
          <p:cNvCxnSpPr>
            <a:stCxn id="3" idx="1"/>
            <a:endCxn id="25" idx="1"/>
          </p:cNvCxnSpPr>
          <p:nvPr/>
        </p:nvCxnSpPr>
        <p:spPr>
          <a:xfrm rot="10800000" flipV="1">
            <a:off x="2311397" y="2626862"/>
            <a:ext cx="2" cy="1484125"/>
          </a:xfrm>
          <a:prstGeom prst="bentConnector3">
            <a:avLst>
              <a:gd name="adj1" fmla="val 11430100000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게임 흐름에 따른 </a:t>
            </a:r>
            <a:r>
              <a:rPr lang="ko-KR" altLang="en-US" dirty="0" err="1"/>
              <a:t>스토리텔링</a:t>
            </a:r>
            <a:r>
              <a:rPr lang="ko-KR" altLang="en-US" dirty="0"/>
              <a:t> 요소  </a:t>
            </a:r>
          </a:p>
        </p:txBody>
      </p:sp>
    </p:spTree>
    <p:extLst>
      <p:ext uri="{BB962C8B-B14F-4D97-AF65-F5344CB8AC3E}">
        <p14:creationId xmlns:p14="http://schemas.microsoft.com/office/powerpoint/2010/main" val="3316172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11399" y="2397244"/>
            <a:ext cx="9042400" cy="459237"/>
          </a:xfrm>
          <a:solidFill>
            <a:srgbClr val="92A4FF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로딩 화면에서 무작위 특성 설명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Google Shape;565;p28"/>
          <p:cNvSpPr/>
          <p:nvPr/>
        </p:nvSpPr>
        <p:spPr>
          <a:xfrm>
            <a:off x="2896302" y="1270700"/>
            <a:ext cx="2116800" cy="76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스테이지</a:t>
            </a:r>
            <a:endParaRPr sz="1400" b="1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ctr"/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</a:t>
            </a:r>
            <a:endParaRPr sz="1400" b="1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566;p28"/>
          <p:cNvSpPr/>
          <p:nvPr/>
        </p:nvSpPr>
        <p:spPr>
          <a:xfrm>
            <a:off x="7216706" y="1270700"/>
            <a:ext cx="2116800" cy="766500"/>
          </a:xfrm>
          <a:prstGeom prst="rect">
            <a:avLst/>
          </a:prstGeom>
          <a:solidFill>
            <a:srgbClr val="92A4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1400" b="1">
                <a:latin typeface="Malgun Gothic"/>
                <a:ea typeface="Malgun Gothic"/>
                <a:cs typeface="Malgun Gothic"/>
                <a:sym typeface="Malgun Gothic"/>
              </a:rPr>
              <a:t>로딩화면</a:t>
            </a:r>
            <a:endParaRPr sz="14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567;p28"/>
          <p:cNvSpPr/>
          <p:nvPr/>
        </p:nvSpPr>
        <p:spPr>
          <a:xfrm>
            <a:off x="9376906" y="1270700"/>
            <a:ext cx="2116800" cy="766500"/>
          </a:xfrm>
          <a:prstGeom prst="rect">
            <a:avLst/>
          </a:prstGeom>
          <a:solidFill>
            <a:srgbClr val="92A4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1400" b="1" dirty="0">
                <a:latin typeface="Malgun Gothic"/>
                <a:ea typeface="Malgun Gothic"/>
                <a:cs typeface="Malgun Gothic"/>
                <a:sym typeface="Malgun Gothic"/>
              </a:rPr>
              <a:t>스토리</a:t>
            </a:r>
            <a:endParaRPr sz="14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ctr"/>
            <a:r>
              <a:rPr lang="ko-KR" altLang="en-US" sz="1400" b="1" dirty="0">
                <a:latin typeface="Malgun Gothic"/>
                <a:ea typeface="Malgun Gothic"/>
                <a:cs typeface="Malgun Gothic"/>
                <a:sym typeface="Malgun Gothic"/>
              </a:rPr>
              <a:t>열람 시스템</a:t>
            </a:r>
            <a:endParaRPr sz="14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571;p28"/>
          <p:cNvSpPr/>
          <p:nvPr/>
        </p:nvSpPr>
        <p:spPr>
          <a:xfrm>
            <a:off x="736100" y="1270700"/>
            <a:ext cx="2116800" cy="76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튜토리얼</a:t>
            </a:r>
            <a:endParaRPr sz="1400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569;p28"/>
          <p:cNvSpPr/>
          <p:nvPr/>
        </p:nvSpPr>
        <p:spPr>
          <a:xfrm>
            <a:off x="5056504" y="1270700"/>
            <a:ext cx="2116800" cy="766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클리어 후</a:t>
            </a:r>
            <a:endParaRPr sz="1400" b="1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algn="ctr"/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연출</a:t>
            </a:r>
            <a:endParaRPr sz="1400" b="1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" name="Google Shape;572;p28"/>
          <p:cNvCxnSpPr>
            <a:stCxn id="18" idx="2"/>
            <a:endCxn id="3" idx="1"/>
          </p:cNvCxnSpPr>
          <p:nvPr/>
        </p:nvCxnSpPr>
        <p:spPr>
          <a:xfrm rot="5400000">
            <a:off x="4998422" y="-649822"/>
            <a:ext cx="589663" cy="5963707"/>
          </a:xfrm>
          <a:prstGeom prst="bentConnector4">
            <a:avLst>
              <a:gd name="adj1" fmla="val 30530"/>
              <a:gd name="adj2" fmla="val 103833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내용 개체 틀 2"/>
          <p:cNvSpPr txBox="1">
            <a:spLocks/>
          </p:cNvSpPr>
          <p:nvPr/>
        </p:nvSpPr>
        <p:spPr>
          <a:xfrm>
            <a:off x="2311399" y="2856481"/>
            <a:ext cx="9042400" cy="589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무작위 특성 중 하나에 대해 짤막한 이미지나 설명</a:t>
            </a:r>
            <a:r>
              <a:rPr lang="en-US" altLang="ko-KR" dirty="0"/>
              <a:t>. + </a:t>
            </a:r>
            <a:r>
              <a:rPr lang="ko-KR" altLang="en-US" dirty="0"/>
              <a:t>해당 특성을 설명하는 </a:t>
            </a:r>
            <a:r>
              <a:rPr lang="ko-KR" altLang="en-US" b="1" dirty="0"/>
              <a:t>캐릭터의 성격과 성향에 맞는 대사</a:t>
            </a:r>
            <a:r>
              <a:rPr lang="en-US" altLang="ko-KR" b="1" dirty="0"/>
              <a:t> </a:t>
            </a:r>
            <a:r>
              <a:rPr lang="ko-KR" altLang="en-US" b="1" dirty="0"/>
              <a:t>첨부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38" name="내용 개체 틀 2"/>
          <p:cNvSpPr txBox="1">
            <a:spLocks/>
          </p:cNvSpPr>
          <p:nvPr/>
        </p:nvSpPr>
        <p:spPr>
          <a:xfrm>
            <a:off x="2311399" y="5037539"/>
            <a:ext cx="9042400" cy="459237"/>
          </a:xfrm>
          <a:prstGeom prst="rect">
            <a:avLst/>
          </a:prstGeom>
          <a:solidFill>
            <a:srgbClr val="92A4FF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도감 시스템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9" name="내용 개체 틀 2"/>
          <p:cNvSpPr txBox="1">
            <a:spLocks/>
          </p:cNvSpPr>
          <p:nvPr/>
        </p:nvSpPr>
        <p:spPr>
          <a:xfrm>
            <a:off x="2311399" y="5496777"/>
            <a:ext cx="9042400" cy="9509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스토리텔링에서 가장 중점이 되는 시스템</a:t>
            </a:r>
            <a:r>
              <a:rPr lang="en-US" altLang="ko-KR" dirty="0"/>
              <a:t>. </a:t>
            </a:r>
            <a:r>
              <a:rPr lang="ko-KR" altLang="en-US" dirty="0"/>
              <a:t>위 사항보다 상세한 내용으로 </a:t>
            </a:r>
            <a:r>
              <a:rPr lang="ko-KR" altLang="en-US" b="1" dirty="0"/>
              <a:t>파편화 하여 뿌려 뒀던 나머지 것들이 종합되어 보여지는 시스템</a:t>
            </a:r>
            <a:r>
              <a:rPr lang="en-US" altLang="ko-KR" b="1" dirty="0"/>
              <a:t>.</a:t>
            </a:r>
            <a:r>
              <a:rPr lang="ko-KR" altLang="en-US" dirty="0"/>
              <a:t> 앞으로 일어날 복선과 캐릭터의 상세한 심리 묘사 작성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6" name="Google Shape;572;p28"/>
          <p:cNvCxnSpPr>
            <a:stCxn id="19" idx="2"/>
            <a:endCxn id="3" idx="1"/>
          </p:cNvCxnSpPr>
          <p:nvPr/>
        </p:nvCxnSpPr>
        <p:spPr>
          <a:xfrm rot="5400000">
            <a:off x="6078522" y="-1729922"/>
            <a:ext cx="589663" cy="8123907"/>
          </a:xfrm>
          <a:prstGeom prst="bentConnector4">
            <a:avLst>
              <a:gd name="adj1" fmla="val 30530"/>
              <a:gd name="adj2" fmla="val 102814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572;p28"/>
          <p:cNvCxnSpPr>
            <a:stCxn id="3" idx="1"/>
            <a:endCxn id="38" idx="1"/>
          </p:cNvCxnSpPr>
          <p:nvPr/>
        </p:nvCxnSpPr>
        <p:spPr>
          <a:xfrm rot="10800000" flipV="1">
            <a:off x="2311399" y="2626862"/>
            <a:ext cx="12700" cy="2640295"/>
          </a:xfrm>
          <a:prstGeom prst="bentConnector3">
            <a:avLst>
              <a:gd name="adj1" fmla="val 1800000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내용 개체 틀 2"/>
          <p:cNvSpPr txBox="1">
            <a:spLocks/>
          </p:cNvSpPr>
          <p:nvPr/>
        </p:nvSpPr>
        <p:spPr>
          <a:xfrm>
            <a:off x="2311397" y="3665469"/>
            <a:ext cx="9042400" cy="459237"/>
          </a:xfrm>
          <a:prstGeom prst="rect">
            <a:avLst/>
          </a:prstGeom>
          <a:solidFill>
            <a:srgbClr val="92A4FF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err="1"/>
              <a:t>인벤토리에서</a:t>
            </a:r>
            <a:r>
              <a:rPr lang="ko-KR" altLang="en-US" dirty="0"/>
              <a:t> 캐릭터 및 아이템</a:t>
            </a:r>
            <a:r>
              <a:rPr lang="en-US" altLang="ko-KR" dirty="0"/>
              <a:t>, </a:t>
            </a:r>
            <a:r>
              <a:rPr lang="ko-KR" altLang="en-US" dirty="0"/>
              <a:t>장비 설명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2311397" y="4124706"/>
            <a:ext cx="9042400" cy="589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/>
              <a:t>캐릭터의 대사를 빌려 작성</a:t>
            </a:r>
            <a:r>
              <a:rPr lang="en-US" altLang="ko-KR" b="1" dirty="0"/>
              <a:t>. </a:t>
            </a:r>
            <a:r>
              <a:rPr lang="ko-KR" altLang="en-US" dirty="0"/>
              <a:t>인물과 인물 간의 관계나</a:t>
            </a:r>
            <a:r>
              <a:rPr lang="en-US" altLang="ko-KR" dirty="0"/>
              <a:t>, </a:t>
            </a:r>
            <a:r>
              <a:rPr lang="ko-KR" altLang="en-US" dirty="0"/>
              <a:t>그를 상징하는 장비 등으로 구성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7" name="Google Shape;572;p28"/>
          <p:cNvCxnSpPr>
            <a:stCxn id="3" idx="1"/>
            <a:endCxn id="25" idx="1"/>
          </p:cNvCxnSpPr>
          <p:nvPr/>
        </p:nvCxnSpPr>
        <p:spPr>
          <a:xfrm rot="10800000" flipV="1">
            <a:off x="2311397" y="2626862"/>
            <a:ext cx="2" cy="1268225"/>
          </a:xfrm>
          <a:prstGeom prst="bentConnector3">
            <a:avLst>
              <a:gd name="adj1" fmla="val 11430100000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게임 흐름에 따른 </a:t>
            </a:r>
            <a:r>
              <a:rPr lang="ko-KR" altLang="en-US" dirty="0" err="1"/>
              <a:t>스토리텔링</a:t>
            </a:r>
            <a:r>
              <a:rPr lang="ko-KR" altLang="en-US" dirty="0"/>
              <a:t> 요소  </a:t>
            </a:r>
          </a:p>
        </p:txBody>
      </p:sp>
    </p:spTree>
    <p:extLst>
      <p:ext uri="{BB962C8B-B14F-4D97-AF65-F5344CB8AC3E}">
        <p14:creationId xmlns:p14="http://schemas.microsoft.com/office/powerpoint/2010/main" val="728182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476AF5-5DE0-4FDD-A1B6-AF74D46B3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933" y="681037"/>
            <a:ext cx="10828867" cy="5801923"/>
          </a:xfrm>
        </p:spPr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작성 및 기획 의도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게임 소개</a:t>
            </a:r>
            <a:endParaRPr lang="en-US" altLang="ko-KR" dirty="0"/>
          </a:p>
          <a:p>
            <a:r>
              <a:rPr lang="ko-KR" altLang="en-US" dirty="0"/>
              <a:t>타 게임 분석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쿠키 런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김봉식</a:t>
            </a:r>
            <a:r>
              <a:rPr lang="en-US" altLang="ko-KR" dirty="0"/>
              <a:t>, </a:t>
            </a:r>
            <a:r>
              <a:rPr lang="ko-KR" altLang="en-US" dirty="0"/>
              <a:t>게임이 망했다</a:t>
            </a:r>
            <a:r>
              <a:rPr lang="en-US" altLang="ko-KR" dirty="0"/>
              <a:t>(</a:t>
            </a:r>
            <a:r>
              <a:rPr lang="ko-KR" altLang="en-US" dirty="0"/>
              <a:t>방치형</a:t>
            </a:r>
            <a:r>
              <a:rPr lang="en-US" altLang="ko-KR" dirty="0"/>
              <a:t>RPG)</a:t>
            </a:r>
          </a:p>
          <a:p>
            <a:pPr marL="457200" lvl="1" indent="0">
              <a:buNone/>
            </a:pPr>
            <a:r>
              <a:rPr lang="ko-KR" altLang="en-US" dirty="0"/>
              <a:t>분석 내용 정리</a:t>
            </a:r>
            <a:endParaRPr lang="en-US" altLang="ko-KR" dirty="0"/>
          </a:p>
          <a:p>
            <a:r>
              <a:rPr lang="ko-KR" altLang="en-US" dirty="0"/>
              <a:t>기획 내용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방식 설정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핵심 요소</a:t>
            </a:r>
            <a:endParaRPr lang="en-US" altLang="ko-KR" dirty="0"/>
          </a:p>
          <a:p>
            <a:r>
              <a:rPr lang="ko-KR" altLang="en-US" dirty="0"/>
              <a:t>정리</a:t>
            </a:r>
            <a:endParaRPr lang="en-US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82554DA2-0657-4785-BC0A-7C750AF6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879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2F0DCDB-DC92-46FA-B938-9EAE87132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BBE560-316D-4EC7-859B-053524FD0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355"/>
            <a:ext cx="10515600" cy="450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기획 중인 게임에 활용 할 스토리텔링 방식에 대한 작성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D57F9C-A6FF-4280-87FA-8975D4D8F18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작성 의도</a:t>
            </a:r>
            <a:endParaRPr 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5340B02-88B2-46AF-9D64-45ED4E4B267E}"/>
              </a:ext>
            </a:extLst>
          </p:cNvPr>
          <p:cNvSpPr txBox="1">
            <a:spLocks/>
          </p:cNvSpPr>
          <p:nvPr/>
        </p:nvSpPr>
        <p:spPr>
          <a:xfrm>
            <a:off x="524932" y="2423673"/>
            <a:ext cx="10828867" cy="45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기획 의도</a:t>
            </a:r>
            <a:endParaRPr 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611A43E-D121-4C4E-B56B-2AA3D9AA8AF9}"/>
              </a:ext>
            </a:extLst>
          </p:cNvPr>
          <p:cNvSpPr txBox="1">
            <a:spLocks/>
          </p:cNvSpPr>
          <p:nvPr/>
        </p:nvSpPr>
        <p:spPr>
          <a:xfrm>
            <a:off x="838200" y="3050156"/>
            <a:ext cx="10515600" cy="2963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ko-KR" altLang="en-US" dirty="0"/>
              <a:t>스토리텔링을 게임 내에서 어떻게 활용 할 지에 대한 고민</a:t>
            </a:r>
            <a:r>
              <a:rPr lang="en-US" altLang="ko-KR" dirty="0"/>
              <a:t>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ko-KR" altLang="en-US" dirty="0"/>
              <a:t>타겟팅과 차별화 포지션을 구체화</a:t>
            </a:r>
            <a:r>
              <a:rPr lang="en-US" altLang="ko-KR" dirty="0"/>
              <a:t>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ko-KR" altLang="en-US" dirty="0"/>
              <a:t>이를 통해 스토리텔링과 리소스 제작 시 공통 된 방향으로 활용</a:t>
            </a:r>
            <a:r>
              <a:rPr lang="en-US" altLang="ko-KR" dirty="0"/>
              <a:t>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72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11195EB-CF55-4A52-992F-27BCD0EC4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56" y="1273870"/>
            <a:ext cx="3978552" cy="224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9E7841-1B6B-4401-9846-1A89A78D64DC}"/>
              </a:ext>
            </a:extLst>
          </p:cNvPr>
          <p:cNvSpPr/>
          <p:nvPr/>
        </p:nvSpPr>
        <p:spPr>
          <a:xfrm>
            <a:off x="749728" y="3618246"/>
            <a:ext cx="10705274" cy="286471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A7ACE0-77E2-4B31-9E84-75D70C9BE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3E6DD4-B94A-4B77-8EAA-25AD67445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497" y="3623059"/>
            <a:ext cx="4996068" cy="2859901"/>
          </a:xfrm>
        </p:spPr>
        <p:txBody>
          <a:bodyPr>
            <a:normAutofit/>
          </a:bodyPr>
          <a:lstStyle/>
          <a:p>
            <a:pPr lvl="0"/>
            <a:r>
              <a:rPr lang="ko-KR" altLang="en-US" dirty="0">
                <a:solidFill>
                  <a:prstClr val="black"/>
                </a:solidFill>
              </a:rPr>
              <a:t>전체 기획 의도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방향성</a:t>
            </a:r>
            <a:endParaRPr lang="en-US" altLang="ko-KR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en-US" altLang="ko-KR" dirty="0">
                <a:solidFill>
                  <a:prstClr val="black"/>
                </a:solidFill>
              </a:rPr>
              <a:t>10~20</a:t>
            </a:r>
            <a:r>
              <a:rPr lang="ko-KR" altLang="en-US" dirty="0">
                <a:solidFill>
                  <a:prstClr val="black"/>
                </a:solidFill>
              </a:rPr>
              <a:t>대에게 익숙하면서도</a:t>
            </a:r>
            <a:r>
              <a:rPr lang="en-US" altLang="ko-KR" b="1" dirty="0"/>
              <a:t>,</a:t>
            </a:r>
            <a:r>
              <a:rPr lang="en-US" altLang="ko-KR" b="1" dirty="0">
                <a:solidFill>
                  <a:srgbClr val="FF7C80"/>
                </a:solidFill>
              </a:rPr>
              <a:t>  </a:t>
            </a:r>
            <a:r>
              <a:rPr lang="ko-KR" altLang="en-US" b="1" dirty="0">
                <a:solidFill>
                  <a:srgbClr val="7D9CFF"/>
                </a:solidFill>
              </a:rPr>
              <a:t>전투와 액션으로 차별점</a:t>
            </a:r>
            <a:r>
              <a:rPr lang="ko-KR" altLang="en-US" dirty="0">
                <a:solidFill>
                  <a:prstClr val="black"/>
                </a:solidFill>
              </a:rPr>
              <a:t>을 가지는</a:t>
            </a:r>
            <a:endParaRPr lang="en-US" altLang="ko-KR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ko-KR" altLang="en-US" dirty="0">
                <a:solidFill>
                  <a:prstClr val="black"/>
                </a:solidFill>
              </a:rPr>
              <a:t>직관적인 룰 설정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b="1" dirty="0">
                <a:solidFill>
                  <a:srgbClr val="7D9CFF"/>
                </a:solidFill>
              </a:rPr>
              <a:t>적 처치와 장애물 극복을 목표</a:t>
            </a:r>
            <a:r>
              <a:rPr lang="ko-KR" altLang="en-US" dirty="0">
                <a:solidFill>
                  <a:prstClr val="black"/>
                </a:solidFill>
              </a:rPr>
              <a:t>로 단순하게</a:t>
            </a:r>
            <a:endParaRPr lang="en-US" altLang="ko-KR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ko-KR" altLang="en-US" dirty="0"/>
              <a:t>모바일 플랫폼과</a:t>
            </a:r>
            <a:r>
              <a:rPr lang="en-US" altLang="ko-KR" dirty="0"/>
              <a:t> </a:t>
            </a:r>
            <a:r>
              <a:rPr lang="ko-KR" altLang="en-US" dirty="0"/>
              <a:t>라이트 유저를 </a:t>
            </a:r>
            <a:r>
              <a:rPr lang="ko-KR" altLang="en-US" dirty="0" err="1"/>
              <a:t>타겟한</a:t>
            </a:r>
            <a:r>
              <a:rPr lang="ko-KR" altLang="en-US" dirty="0"/>
              <a:t> 설계</a:t>
            </a:r>
            <a:r>
              <a:rPr lang="en-US" altLang="ko-KR" dirty="0"/>
              <a:t>.</a:t>
            </a:r>
            <a:endParaRPr lang="en-US" altLang="ko-KR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ko-KR" altLang="en-US" dirty="0" err="1">
                <a:solidFill>
                  <a:prstClr val="black"/>
                </a:solidFill>
              </a:rPr>
              <a:t>쿠키런</a:t>
            </a:r>
            <a:r>
              <a:rPr lang="ko-KR" altLang="en-US" dirty="0">
                <a:solidFill>
                  <a:prstClr val="black"/>
                </a:solidFill>
              </a:rPr>
              <a:t> 등 런 게임 유행 시절을 겪었던 </a:t>
            </a:r>
            <a:r>
              <a:rPr lang="en-US" altLang="ko-KR" b="1" dirty="0">
                <a:solidFill>
                  <a:srgbClr val="7D9CFF"/>
                </a:solidFill>
              </a:rPr>
              <a:t>10</a:t>
            </a:r>
            <a:r>
              <a:rPr lang="ko-KR" altLang="en-US" b="1" dirty="0">
                <a:solidFill>
                  <a:srgbClr val="7D9CFF"/>
                </a:solidFill>
              </a:rPr>
              <a:t>대</a:t>
            </a:r>
            <a:r>
              <a:rPr lang="en-US" altLang="ko-KR" b="1" dirty="0">
                <a:solidFill>
                  <a:srgbClr val="7D9CFF"/>
                </a:solidFill>
              </a:rPr>
              <a:t>, 20</a:t>
            </a:r>
            <a:r>
              <a:rPr lang="ko-KR" altLang="en-US" b="1" dirty="0">
                <a:solidFill>
                  <a:srgbClr val="7D9CFF"/>
                </a:solidFill>
              </a:rPr>
              <a:t>대의 기존 경험</a:t>
            </a:r>
            <a:endParaRPr lang="en-US" altLang="ko-KR" b="1" dirty="0">
              <a:solidFill>
                <a:srgbClr val="7D9CFF"/>
              </a:solidFill>
            </a:endParaRPr>
          </a:p>
          <a:p>
            <a:pPr marL="457200" lvl="1" indent="0">
              <a:buNone/>
            </a:pPr>
            <a:r>
              <a:rPr lang="ko-KR" altLang="en-US" dirty="0"/>
              <a:t>현재 </a:t>
            </a:r>
            <a:r>
              <a:rPr lang="ko-KR" altLang="en-US" dirty="0" err="1"/>
              <a:t>트랜디한</a:t>
            </a:r>
            <a:r>
              <a:rPr lang="en-US" altLang="ko-KR" dirty="0"/>
              <a:t>, </a:t>
            </a:r>
            <a:r>
              <a:rPr lang="ko-KR" altLang="en-US" dirty="0"/>
              <a:t>많은 이용자를 확보한</a:t>
            </a:r>
            <a:r>
              <a:rPr lang="ko-KR" altLang="en-US" b="1" dirty="0">
                <a:solidFill>
                  <a:srgbClr val="FF7C80"/>
                </a:solidFill>
              </a:rPr>
              <a:t> </a:t>
            </a:r>
            <a:r>
              <a:rPr lang="ko-KR" altLang="en-US" b="1" dirty="0">
                <a:solidFill>
                  <a:srgbClr val="7D9CFF"/>
                </a:solidFill>
              </a:rPr>
              <a:t>액션 장르의 게임</a:t>
            </a:r>
            <a:r>
              <a:rPr lang="en-US" altLang="ko-KR" b="1" dirty="0">
                <a:solidFill>
                  <a:srgbClr val="7D9CFF"/>
                </a:solidFill>
              </a:rPr>
              <a:t>.</a:t>
            </a:r>
          </a:p>
          <a:p>
            <a:pPr marL="457200" lvl="1" indent="0">
              <a:buNone/>
            </a:pPr>
            <a:r>
              <a:rPr lang="ko-KR" altLang="en-US" dirty="0"/>
              <a:t>복잡하지 않은 플레이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7D9CFF"/>
                </a:solidFill>
              </a:rPr>
              <a:t>단순하고 직관적인 게임</a:t>
            </a:r>
            <a:endParaRPr lang="en-US" altLang="ko-KR" b="1" dirty="0">
              <a:solidFill>
                <a:srgbClr val="7D9CFF"/>
              </a:solidFill>
            </a:endParaRPr>
          </a:p>
          <a:p>
            <a:pPr marL="0" lvl="0" indent="0">
              <a:buNone/>
            </a:pPr>
            <a:endParaRPr lang="en-US" altLang="ko-KR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74D358-B4B8-46DF-9F05-D63744A2911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한 줄 요약</a:t>
            </a:r>
            <a:r>
              <a:rPr lang="en-US" altLang="ko-KR" dirty="0"/>
              <a:t>: </a:t>
            </a:r>
            <a:r>
              <a:rPr lang="ko-KR" altLang="en-US" dirty="0"/>
              <a:t>몬스터의 </a:t>
            </a:r>
            <a:r>
              <a:rPr lang="en-US" altLang="ko-KR" dirty="0"/>
              <a:t>‘</a:t>
            </a:r>
            <a:r>
              <a:rPr lang="ko-KR" altLang="en-US" dirty="0" err="1"/>
              <a:t>등짝</a:t>
            </a:r>
            <a:r>
              <a:rPr lang="en-US" altLang="ko-KR" dirty="0"/>
              <a:t>’</a:t>
            </a:r>
            <a:r>
              <a:rPr lang="ko-KR" altLang="en-US" dirty="0"/>
              <a:t>을 때리는 러닝 게임</a:t>
            </a:r>
            <a:r>
              <a:rPr lang="en-US" altLang="ko-KR" dirty="0"/>
              <a:t>!</a:t>
            </a:r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A06EA6-9298-41EC-9A9D-82DE7C1F2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35" y="1262310"/>
            <a:ext cx="4002250" cy="2238951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C8FF82B-51BD-464A-ADC3-6993677C3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08953"/>
              </p:ext>
            </p:extLst>
          </p:nvPr>
        </p:nvGraphicFramePr>
        <p:xfrm>
          <a:off x="4737748" y="1267772"/>
          <a:ext cx="6712962" cy="955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069">
                  <a:extLst>
                    <a:ext uri="{9D8B030D-6E8A-4147-A177-3AD203B41FA5}">
                      <a16:colId xmlns:a16="http://schemas.microsoft.com/office/drawing/2014/main" val="1679149626"/>
                    </a:ext>
                  </a:extLst>
                </a:gridCol>
                <a:gridCol w="2047461">
                  <a:extLst>
                    <a:ext uri="{9D8B030D-6E8A-4147-A177-3AD203B41FA5}">
                      <a16:colId xmlns:a16="http://schemas.microsoft.com/office/drawing/2014/main" val="3174994840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951166399"/>
                    </a:ext>
                  </a:extLst>
                </a:gridCol>
                <a:gridCol w="2650432">
                  <a:extLst>
                    <a:ext uri="{9D8B030D-6E8A-4147-A177-3AD203B41FA5}">
                      <a16:colId xmlns:a16="http://schemas.microsoft.com/office/drawing/2014/main" val="1534825439"/>
                    </a:ext>
                  </a:extLst>
                </a:gridCol>
              </a:tblGrid>
              <a:tr h="249276">
                <a:tc gridSpan="4"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모바일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닥치고 돌격해 용사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9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666830"/>
                  </a:ext>
                </a:extLst>
              </a:tr>
              <a:tr h="2492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장르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 액션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그래픽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2D, Unity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065539"/>
                  </a:ext>
                </a:extLst>
              </a:tr>
              <a:tr h="3764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무작위 특성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조작과 액션에 집중 하는 러닝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123198"/>
                  </a:ext>
                </a:extLst>
              </a:tr>
            </a:tbl>
          </a:graphicData>
        </a:graphic>
      </p:graphicFrame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F8FD393E-29B3-4999-A924-81B2942A316D}"/>
              </a:ext>
            </a:extLst>
          </p:cNvPr>
          <p:cNvSpPr txBox="1">
            <a:spLocks/>
          </p:cNvSpPr>
          <p:nvPr/>
        </p:nvSpPr>
        <p:spPr>
          <a:xfrm>
            <a:off x="4727807" y="2223378"/>
            <a:ext cx="6718757" cy="127788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  단순한 조작</a:t>
            </a:r>
            <a:r>
              <a:rPr lang="en-US" altLang="ko-KR" dirty="0"/>
              <a:t>: </a:t>
            </a:r>
            <a:r>
              <a:rPr lang="ko-KR" altLang="en-US" dirty="0"/>
              <a:t>기존 러닝 장르의 방식에 공격 조작을 추가</a:t>
            </a:r>
            <a:r>
              <a:rPr lang="en-US" altLang="ko-KR" dirty="0"/>
              <a:t>,</a:t>
            </a:r>
            <a:r>
              <a:rPr lang="ko-KR" altLang="en-US" dirty="0"/>
              <a:t> 단순하고 직관적인 조작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 무작위 특성</a:t>
            </a:r>
            <a:r>
              <a:rPr lang="en-US" altLang="ko-KR" dirty="0"/>
              <a:t>: </a:t>
            </a:r>
            <a:r>
              <a:rPr lang="ko-KR" altLang="en-US" dirty="0"/>
              <a:t>인 게임에서 무작위로 특성 획득</a:t>
            </a:r>
            <a:r>
              <a:rPr lang="en-US" altLang="ko-KR" dirty="0"/>
              <a:t>. </a:t>
            </a:r>
            <a:r>
              <a:rPr lang="ko-KR" altLang="en-US" dirty="0"/>
              <a:t>공격과 점프에 다양한 효과를 부여 해 게임 내 액션을 다양하게 만듦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7C01C6D5-1C89-4CCB-ACBF-8C5437E2F2C0}"/>
              </a:ext>
            </a:extLst>
          </p:cNvPr>
          <p:cNvSpPr txBox="1">
            <a:spLocks/>
          </p:cNvSpPr>
          <p:nvPr/>
        </p:nvSpPr>
        <p:spPr>
          <a:xfrm>
            <a:off x="741290" y="3273610"/>
            <a:ext cx="3982372" cy="22645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6BA40E5-D516-4432-A664-22F90771B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14" y="4292901"/>
            <a:ext cx="948490" cy="151540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DAB6BCE0-F1A2-4261-9519-54A0D4C52213}"/>
              </a:ext>
            </a:extLst>
          </p:cNvPr>
          <p:cNvGrpSpPr/>
          <p:nvPr/>
        </p:nvGrpSpPr>
        <p:grpSpPr>
          <a:xfrm>
            <a:off x="2287496" y="5179073"/>
            <a:ext cx="1681125" cy="1069398"/>
            <a:chOff x="3701689" y="5096214"/>
            <a:chExt cx="1681125" cy="106939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B95A5AC-A559-4858-9858-2221D9BDF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47"/>
            <a:stretch/>
          </p:blipFill>
          <p:spPr>
            <a:xfrm>
              <a:off x="3967154" y="5225219"/>
              <a:ext cx="1114839" cy="940393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F5FFDB4-7846-429B-8A00-6B5F56B3979E}"/>
                </a:ext>
              </a:extLst>
            </p:cNvPr>
            <p:cNvSpPr/>
            <p:nvPr/>
          </p:nvSpPr>
          <p:spPr>
            <a:xfrm>
              <a:off x="3701689" y="5096214"/>
              <a:ext cx="1681125" cy="301264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몬스터는 공격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18CF58-FEC3-48AC-92C8-2FD7B3039DAA}"/>
              </a:ext>
            </a:extLst>
          </p:cNvPr>
          <p:cNvSpPr/>
          <p:nvPr/>
        </p:nvSpPr>
        <p:spPr>
          <a:xfrm>
            <a:off x="818286" y="3790471"/>
            <a:ext cx="1575917" cy="29465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ko-KR" altLang="en-US" sz="1200" dirty="0">
                <a:solidFill>
                  <a:schemeClr val="tx1"/>
                </a:solidFill>
              </a:rPr>
              <a:t>가지 조작으로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3" name="내용 개체 틀 4">
            <a:extLst>
              <a:ext uri="{FF2B5EF4-FFF2-40B4-BE49-F238E27FC236}">
                <a16:creationId xmlns:a16="http://schemas.microsoft.com/office/drawing/2014/main" id="{6981BE7A-4322-4AE8-A889-FE6B873B77D6}"/>
              </a:ext>
            </a:extLst>
          </p:cNvPr>
          <p:cNvSpPr txBox="1">
            <a:spLocks/>
          </p:cNvSpPr>
          <p:nvPr/>
        </p:nvSpPr>
        <p:spPr>
          <a:xfrm>
            <a:off x="753401" y="1264716"/>
            <a:ext cx="10693163" cy="2238951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</p:txBody>
      </p:sp>
      <p:sp>
        <p:nvSpPr>
          <p:cNvPr id="24" name="내용 개체 틀 4">
            <a:extLst>
              <a:ext uri="{FF2B5EF4-FFF2-40B4-BE49-F238E27FC236}">
                <a16:creationId xmlns:a16="http://schemas.microsoft.com/office/drawing/2014/main" id="{A4029A65-D135-4015-BE7F-1A0F6C711B54}"/>
              </a:ext>
            </a:extLst>
          </p:cNvPr>
          <p:cNvSpPr txBox="1">
            <a:spLocks/>
          </p:cNvSpPr>
          <p:nvPr/>
        </p:nvSpPr>
        <p:spPr>
          <a:xfrm>
            <a:off x="771770" y="3263451"/>
            <a:ext cx="3982372" cy="20733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200" dirty="0">
                <a:solidFill>
                  <a:schemeClr val="bg1"/>
                </a:solidFill>
              </a:rPr>
              <a:t>닥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r>
              <a:rPr lang="ko-KR" altLang="en-US" sz="1200" dirty="0">
                <a:solidFill>
                  <a:schemeClr val="bg1"/>
                </a:solidFill>
              </a:rPr>
              <a:t>돌 용사 예시 이미지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0B27226-E20F-4EC3-9053-E0CB495382D2}"/>
              </a:ext>
            </a:extLst>
          </p:cNvPr>
          <p:cNvGrpSpPr/>
          <p:nvPr/>
        </p:nvGrpSpPr>
        <p:grpSpPr>
          <a:xfrm>
            <a:off x="1671442" y="3994080"/>
            <a:ext cx="964712" cy="827153"/>
            <a:chOff x="1767764" y="4037277"/>
            <a:chExt cx="964712" cy="827153"/>
          </a:xfrm>
        </p:grpSpPr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42B75DF2-98BF-4D75-9183-CD94C80BC6E4}"/>
                </a:ext>
              </a:extLst>
            </p:cNvPr>
            <p:cNvSpPr/>
            <p:nvPr/>
          </p:nvSpPr>
          <p:spPr>
            <a:xfrm>
              <a:off x="1907983" y="4037277"/>
              <a:ext cx="824493" cy="827153"/>
            </a:xfrm>
            <a:prstGeom prst="rightArrow">
              <a:avLst/>
            </a:prstGeom>
            <a:solidFill>
              <a:srgbClr val="7D9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B453F54-FCF0-4B60-A307-C8C062E9A1EB}"/>
                </a:ext>
              </a:extLst>
            </p:cNvPr>
            <p:cNvSpPr/>
            <p:nvPr/>
          </p:nvSpPr>
          <p:spPr>
            <a:xfrm>
              <a:off x="1767764" y="4087346"/>
              <a:ext cx="854766" cy="720392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JUMP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8434AD2-2185-45CD-B381-C137CDDFCEED}"/>
              </a:ext>
            </a:extLst>
          </p:cNvPr>
          <p:cNvGrpSpPr/>
          <p:nvPr/>
        </p:nvGrpSpPr>
        <p:grpSpPr>
          <a:xfrm>
            <a:off x="1697796" y="5378121"/>
            <a:ext cx="888139" cy="827153"/>
            <a:chOff x="1639314" y="5131442"/>
            <a:chExt cx="1048476" cy="827153"/>
          </a:xfrm>
        </p:grpSpPr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BAC697D5-1B70-4EDC-8F4B-9B99285FB623}"/>
                </a:ext>
              </a:extLst>
            </p:cNvPr>
            <p:cNvSpPr/>
            <p:nvPr/>
          </p:nvSpPr>
          <p:spPr>
            <a:xfrm>
              <a:off x="1773735" y="5131442"/>
              <a:ext cx="914055" cy="827153"/>
            </a:xfrm>
            <a:prstGeom prst="rightArrow">
              <a:avLst/>
            </a:prstGeom>
            <a:solidFill>
              <a:srgbClr val="7D9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6FBDBCE-50BE-4CC9-9A83-826F4D4CDAED}"/>
                </a:ext>
              </a:extLst>
            </p:cNvPr>
            <p:cNvSpPr/>
            <p:nvPr/>
          </p:nvSpPr>
          <p:spPr>
            <a:xfrm>
              <a:off x="1639314" y="5164645"/>
              <a:ext cx="1044374" cy="750723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Attack</a:t>
              </a: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41A5DA96-A41B-42D7-ACAB-132A2DAD0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4836" y="4918950"/>
            <a:ext cx="638321" cy="63832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83DE14B-2EE4-41F0-A89D-35D68918F6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4837" y="4150996"/>
            <a:ext cx="638321" cy="63832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B0E263D-50A8-47C3-A99E-E5BEF56C7A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4836" y="5678559"/>
            <a:ext cx="637200" cy="637200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0067314C-43B5-49A7-AC3E-9AC32094A4DD}"/>
              </a:ext>
            </a:extLst>
          </p:cNvPr>
          <p:cNvGrpSpPr/>
          <p:nvPr/>
        </p:nvGrpSpPr>
        <p:grpSpPr>
          <a:xfrm>
            <a:off x="4690539" y="4643884"/>
            <a:ext cx="1862434" cy="1668207"/>
            <a:chOff x="5969430" y="4382457"/>
            <a:chExt cx="1862434" cy="1668207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177767A-0DB6-4F9C-BB1D-E4421DBE2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6047">
              <a:off x="6825755" y="4382457"/>
              <a:ext cx="979679" cy="477082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6A4747F-2FEC-4247-AD28-3930BBDA0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9430" y="4535261"/>
              <a:ext cx="948490" cy="1515403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50640C0-ACAE-465D-B79D-32580C46E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22722">
              <a:off x="6825756" y="5421455"/>
              <a:ext cx="979679" cy="49124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934F6A8-454A-4A9C-B0B4-C3EF7EAE1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2185" y="4934945"/>
              <a:ext cx="979679" cy="434413"/>
            </a:xfrm>
            <a:prstGeom prst="rect">
              <a:avLst/>
            </a:prstGeom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48515DA-BFFE-450B-B23A-E74BDBE77094}"/>
              </a:ext>
            </a:extLst>
          </p:cNvPr>
          <p:cNvSpPr/>
          <p:nvPr/>
        </p:nvSpPr>
        <p:spPr>
          <a:xfrm>
            <a:off x="4702161" y="4084940"/>
            <a:ext cx="1393839" cy="3390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1200" dirty="0">
                <a:solidFill>
                  <a:schemeClr val="tx1"/>
                </a:solidFill>
              </a:rPr>
              <a:t>나만의 플레이</a:t>
            </a:r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0A2AFF3-F7FE-479D-83BC-8D6FFB7D5A69}"/>
              </a:ext>
            </a:extLst>
          </p:cNvPr>
          <p:cNvGrpSpPr/>
          <p:nvPr/>
        </p:nvGrpSpPr>
        <p:grpSpPr>
          <a:xfrm>
            <a:off x="2359787" y="3814488"/>
            <a:ext cx="1608834" cy="1074863"/>
            <a:chOff x="3808730" y="3719721"/>
            <a:chExt cx="1608834" cy="107486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3CD1DAB-32A7-43CA-B8DF-1B22244C4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092" y="4043860"/>
              <a:ext cx="750724" cy="750724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6E154CE-333D-495E-A4EF-A802B47B653E}"/>
                </a:ext>
              </a:extLst>
            </p:cNvPr>
            <p:cNvSpPr/>
            <p:nvPr/>
          </p:nvSpPr>
          <p:spPr>
            <a:xfrm>
              <a:off x="3808730" y="3719721"/>
              <a:ext cx="1608834" cy="301264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장애물을 뛰어 넘고</a:t>
              </a:r>
              <a:r>
                <a:rPr lang="en-US" altLang="ko-KR" sz="1200" dirty="0">
                  <a:solidFill>
                    <a:schemeClr val="tx1"/>
                  </a:solidFill>
                </a:rPr>
                <a:t>,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145A0E-A9DD-4935-AA26-999F613620E3}"/>
              </a:ext>
            </a:extLst>
          </p:cNvPr>
          <p:cNvSpPr/>
          <p:nvPr/>
        </p:nvSpPr>
        <p:spPr>
          <a:xfrm>
            <a:off x="3984524" y="3808641"/>
            <a:ext cx="2111476" cy="32736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1200" dirty="0">
                <a:solidFill>
                  <a:schemeClr val="tx1"/>
                </a:solidFill>
              </a:rPr>
              <a:t>무작위 특성을 조합하여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517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68ADA0-AFBF-4229-BB97-3E1DF50AC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 분석</a:t>
            </a:r>
            <a:endParaRPr 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25B204-D525-4468-87DD-598DECCB578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err="1"/>
              <a:t>쿠키런</a:t>
            </a:r>
            <a:endParaRPr lang="en-US" dirty="0"/>
          </a:p>
        </p:txBody>
      </p:sp>
      <p:pic>
        <p:nvPicPr>
          <p:cNvPr id="5" name="Picture 2" descr="Image result for ì¿ í¤ë°">
            <a:extLst>
              <a:ext uri="{FF2B5EF4-FFF2-40B4-BE49-F238E27FC236}">
                <a16:creationId xmlns:a16="http://schemas.microsoft.com/office/drawing/2014/main" id="{1F330578-BCEC-4B9B-B6DE-4F4E8CC90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36" y="1258147"/>
            <a:ext cx="3992737" cy="207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Image result for ì¿ í¤ë°">
            <a:extLst>
              <a:ext uri="{FF2B5EF4-FFF2-40B4-BE49-F238E27FC236}">
                <a16:creationId xmlns:a16="http://schemas.microsoft.com/office/drawing/2014/main" id="{13A4E592-F228-4446-8DD6-D140FB78F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36" y="3324982"/>
            <a:ext cx="3992312" cy="226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E8DE727-E6FC-469D-BB85-763609425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679328"/>
              </p:ext>
            </p:extLst>
          </p:nvPr>
        </p:nvGraphicFramePr>
        <p:xfrm>
          <a:off x="4737748" y="1267772"/>
          <a:ext cx="6712962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069">
                  <a:extLst>
                    <a:ext uri="{9D8B030D-6E8A-4147-A177-3AD203B41FA5}">
                      <a16:colId xmlns:a16="http://schemas.microsoft.com/office/drawing/2014/main" val="1679149626"/>
                    </a:ext>
                  </a:extLst>
                </a:gridCol>
                <a:gridCol w="2047461">
                  <a:extLst>
                    <a:ext uri="{9D8B030D-6E8A-4147-A177-3AD203B41FA5}">
                      <a16:colId xmlns:a16="http://schemas.microsoft.com/office/drawing/2014/main" val="3174994840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951166399"/>
                    </a:ext>
                  </a:extLst>
                </a:gridCol>
                <a:gridCol w="2650432">
                  <a:extLst>
                    <a:ext uri="{9D8B030D-6E8A-4147-A177-3AD203B41FA5}">
                      <a16:colId xmlns:a16="http://schemas.microsoft.com/office/drawing/2014/main" val="1534825439"/>
                    </a:ext>
                  </a:extLst>
                </a:gridCol>
              </a:tblGrid>
              <a:tr h="281061">
                <a:tc gridSpan="4"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모바일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쿠키 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오븐 브레이크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9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666830"/>
                  </a:ext>
                </a:extLst>
              </a:tr>
              <a:tr h="25295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장르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RPG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그래픽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065539"/>
                  </a:ext>
                </a:extLst>
              </a:tr>
              <a:tr h="42159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캐릭터 스킬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장비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러닝에 충실한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캐릭터 수집으로 다양하게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123198"/>
                  </a:ext>
                </a:extLst>
              </a:tr>
            </a:tbl>
          </a:graphicData>
        </a:graphic>
      </p:graphicFrame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E2295BCA-2FC8-482A-A427-11FF34B4E6C7}"/>
              </a:ext>
            </a:extLst>
          </p:cNvPr>
          <p:cNvSpPr txBox="1">
            <a:spLocks/>
          </p:cNvSpPr>
          <p:nvPr/>
        </p:nvSpPr>
        <p:spPr>
          <a:xfrm>
            <a:off x="4737748" y="2294467"/>
            <a:ext cx="6708816" cy="102089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  러닝 장르를 선도 했던 게임</a:t>
            </a:r>
            <a:r>
              <a:rPr lang="en-US" altLang="ko-KR" dirty="0"/>
              <a:t>. </a:t>
            </a:r>
            <a:r>
              <a:rPr lang="ko-KR" altLang="en-US" dirty="0"/>
              <a:t>러닝 장르 기본에 충실하면서 다양한 캐릭터와 팻 수집으로 지속적인 이용자를 잡음</a:t>
            </a:r>
            <a:r>
              <a:rPr lang="en-US" altLang="ko-KR" dirty="0"/>
              <a:t>.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1573EAD6-F52D-4CC4-9731-BA4FD7ECE8C4}"/>
              </a:ext>
            </a:extLst>
          </p:cNvPr>
          <p:cNvSpPr txBox="1">
            <a:spLocks/>
          </p:cNvSpPr>
          <p:nvPr/>
        </p:nvSpPr>
        <p:spPr>
          <a:xfrm>
            <a:off x="4738173" y="3315929"/>
            <a:ext cx="6708391" cy="226524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  이전까지 특별하게 스토리에 중점을 두지 않았으나</a:t>
            </a:r>
            <a:r>
              <a:rPr lang="en-US" altLang="ko-KR" dirty="0"/>
              <a:t>, 2019</a:t>
            </a:r>
            <a:r>
              <a:rPr lang="ko-KR" altLang="en-US" dirty="0"/>
              <a:t>년 초 </a:t>
            </a:r>
            <a:r>
              <a:rPr lang="en-US" altLang="ko-KR" dirty="0"/>
              <a:t>‘</a:t>
            </a:r>
            <a:r>
              <a:rPr lang="ko-KR" altLang="en-US" dirty="0"/>
              <a:t>마법사의 도시</a:t>
            </a:r>
            <a:r>
              <a:rPr lang="en-US" altLang="ko-KR" dirty="0"/>
              <a:t>’ </a:t>
            </a:r>
            <a:r>
              <a:rPr lang="ko-KR" altLang="en-US" dirty="0"/>
              <a:t>콘텐츠를 업데이트 하면서 실험적으로 스토리를 도입 해 성과를 거두었다</a:t>
            </a:r>
            <a:r>
              <a:rPr lang="en-US" altLang="ko-KR" dirty="0"/>
              <a:t>. 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관련 자료</a:t>
            </a:r>
            <a:r>
              <a:rPr lang="en-US" altLang="ko-KR" dirty="0"/>
              <a:t> </a:t>
            </a:r>
            <a:r>
              <a:rPr lang="ko-KR" altLang="en-US" dirty="0"/>
              <a:t>링크 </a:t>
            </a:r>
            <a:r>
              <a:rPr lang="en-US" altLang="ko-KR" dirty="0"/>
              <a:t>:: </a:t>
            </a:r>
            <a:r>
              <a:rPr lang="en-US" dirty="0">
                <a:hlinkClick r:id="rId4"/>
              </a:rPr>
              <a:t>https://m.post.naver.com/viewer/postView.nhn?volumeNo=19422013&amp;memberNo=4505449&amp;vType=VERTICAL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9E7841-1B6B-4401-9846-1A89A78D64DC}"/>
              </a:ext>
            </a:extLst>
          </p:cNvPr>
          <p:cNvSpPr/>
          <p:nvPr/>
        </p:nvSpPr>
        <p:spPr>
          <a:xfrm>
            <a:off x="749728" y="1258147"/>
            <a:ext cx="10696836" cy="433208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015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3EABA-4B3E-4398-A7A4-FFECA9959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 분석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41BB4B-6686-49E4-A78E-3409E5D58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788954"/>
            <a:ext cx="5377315" cy="4694007"/>
          </a:xfrm>
        </p:spPr>
        <p:txBody>
          <a:bodyPr/>
          <a:lstStyle/>
          <a:p>
            <a:r>
              <a:rPr lang="ko-KR" altLang="en-US" dirty="0" err="1"/>
              <a:t>ㄴ</a:t>
            </a:r>
            <a:endParaRPr 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4DF35C-9281-46E9-8C26-4DD06649340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err="1"/>
              <a:t>쿠키런</a:t>
            </a:r>
            <a:r>
              <a:rPr lang="en-US" altLang="ko-KR" dirty="0"/>
              <a:t>/</a:t>
            </a:r>
            <a:r>
              <a:rPr lang="ko-KR" altLang="en-US" dirty="0"/>
              <a:t>스토리텔링 분석</a:t>
            </a:r>
            <a:endParaRPr lang="en-US" dirty="0"/>
          </a:p>
        </p:txBody>
      </p:sp>
      <p:sp>
        <p:nvSpPr>
          <p:cNvPr id="12" name="Google Shape;581;p28">
            <a:extLst>
              <a:ext uri="{FF2B5EF4-FFF2-40B4-BE49-F238E27FC236}">
                <a16:creationId xmlns:a16="http://schemas.microsoft.com/office/drawing/2014/main" id="{D752FECC-0140-4D80-8596-1A49DEC4815D}"/>
              </a:ext>
            </a:extLst>
          </p:cNvPr>
          <p:cNvSpPr txBox="1"/>
          <p:nvPr/>
        </p:nvSpPr>
        <p:spPr>
          <a:xfrm>
            <a:off x="765378" y="1280777"/>
            <a:ext cx="5062888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캐릭터와 당위성을 강조 하는 스토리텔링</a:t>
            </a:r>
            <a:endParaRPr sz="1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5" name="표 105">
            <a:extLst>
              <a:ext uri="{FF2B5EF4-FFF2-40B4-BE49-F238E27FC236}">
                <a16:creationId xmlns:a16="http://schemas.microsoft.com/office/drawing/2014/main" id="{ADE0A563-A58D-47E4-87DF-B80A9A995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164357"/>
              </p:ext>
            </p:extLst>
          </p:nvPr>
        </p:nvGraphicFramePr>
        <p:xfrm>
          <a:off x="765378" y="1731937"/>
          <a:ext cx="10661241" cy="4751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979">
                  <a:extLst>
                    <a:ext uri="{9D8B030D-6E8A-4147-A177-3AD203B41FA5}">
                      <a16:colId xmlns:a16="http://schemas.microsoft.com/office/drawing/2014/main" val="3621614329"/>
                    </a:ext>
                  </a:extLst>
                </a:gridCol>
                <a:gridCol w="2227707">
                  <a:extLst>
                    <a:ext uri="{9D8B030D-6E8A-4147-A177-3AD203B41FA5}">
                      <a16:colId xmlns:a16="http://schemas.microsoft.com/office/drawing/2014/main" val="1344211189"/>
                    </a:ext>
                  </a:extLst>
                </a:gridCol>
                <a:gridCol w="6641555">
                  <a:extLst>
                    <a:ext uri="{9D8B030D-6E8A-4147-A177-3AD203B41FA5}">
                      <a16:colId xmlns:a16="http://schemas.microsoft.com/office/drawing/2014/main" val="3618758544"/>
                    </a:ext>
                  </a:extLst>
                </a:gridCol>
              </a:tblGrid>
              <a:tr h="34373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분류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9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방식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9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내용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분석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9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041672"/>
                  </a:ext>
                </a:extLst>
              </a:tr>
              <a:tr h="8249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튜토리얼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9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컷신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 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캐릭터 대사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캐릭터를 통해 간단한 조작법과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마녀에게서 도망쳐야 한다는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탈출 하는 목적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플레이 당위성 전달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캐릭터의 대사를 빌려 게임의 몰입을 방해 하지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 않는 방식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D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736134"/>
                  </a:ext>
                </a:extLst>
              </a:tr>
              <a:tr h="8249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스테이지 클리어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9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캐릭터 대사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따로 스테이지 클리어 개념은 없으며 스테이지 종료 시 결과 창과 함께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잘 했어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!’ 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다음엔 더 멀리 가보자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는 식의 대사 출력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캐릭터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콘텐츠 마다 다름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D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14970"/>
                  </a:ext>
                </a:extLst>
              </a:tr>
              <a:tr h="8249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스토리 열람 시스템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9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캐릭터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펫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유물 설명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캐릭터의 외형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스킬에 대한 간단한 설명과 짧은 이야기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캐릭터 간 관계와 짧은 이야기를 서술함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D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428956"/>
                  </a:ext>
                </a:extLst>
              </a:tr>
              <a:tr h="114665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기간 제한 콘텐츠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9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캐릭터 대사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일러스트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이벤트로 진행되는 콘텐츠 진행 방식을 설명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캐릭터들과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 이벤트에 사용 되는 스토리의 배경을 일러스트와 캐릭터들 간의 대화로 전달하여 콘텐츠가 좀 더 잘 전달되도록 함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D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995888"/>
                  </a:ext>
                </a:extLst>
              </a:tr>
              <a:tr h="78572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종합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9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캐릭터 위주 전달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스토리는 주된 콘텐츠로 사용하지 않음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콘텐츠를 보조하고 흥미를 끄는 역할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이벤트나 콘텐츠에 대한 설명을 캐릭터의 대사를 빌려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풀어서 설명 한다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D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251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9919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B2115-5088-41BD-8C35-205C25E6C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 분석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0ED76F-80F8-401C-8DC7-CFC23EFC2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25" y="3000077"/>
            <a:ext cx="10582275" cy="435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튜토리얼</a:t>
            </a:r>
            <a:r>
              <a:rPr lang="ko-KR" altLang="en-US" dirty="0"/>
              <a:t> 진입 전 게임 내 상황에 개연성을 부여 하기 위함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5E53F3-0FA0-45CB-BF83-45B4443640F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err="1"/>
              <a:t>쿠키런</a:t>
            </a:r>
            <a:r>
              <a:rPr lang="en-US" altLang="ko-KR" dirty="0"/>
              <a:t>/</a:t>
            </a:r>
            <a:r>
              <a:rPr lang="ko-KR" altLang="en-US" dirty="0" err="1"/>
              <a:t>스토리텔링</a:t>
            </a:r>
            <a:r>
              <a:rPr lang="ko-KR" altLang="en-US" dirty="0"/>
              <a:t> 분석</a:t>
            </a:r>
            <a:r>
              <a:rPr lang="en-US" altLang="ko-KR" dirty="0"/>
              <a:t>/</a:t>
            </a:r>
            <a:r>
              <a:rPr lang="ko-KR" altLang="en-US" dirty="0" err="1"/>
              <a:t>튜토리얼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1D88AD-352F-4574-93AD-0B3B8FE19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4" y="1287397"/>
            <a:ext cx="2509207" cy="13575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335" y="1287396"/>
            <a:ext cx="2395720" cy="13575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961" y="1284655"/>
            <a:ext cx="2451166" cy="13602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435" y="3659979"/>
            <a:ext cx="2544164" cy="137808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738803" y="1287397"/>
            <a:ext cx="1757779" cy="1357573"/>
          </a:xfrm>
          <a:prstGeom prst="rect">
            <a:avLst/>
          </a:prstGeom>
          <a:solidFill>
            <a:srgbClr val="7D9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인 게임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튜토리얼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524" y="3673094"/>
            <a:ext cx="2624030" cy="1377195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0F0ED76F-80F8-401C-8DC7-CFC23EFC2376}"/>
              </a:ext>
            </a:extLst>
          </p:cNvPr>
          <p:cNvSpPr txBox="1">
            <a:spLocks/>
          </p:cNvSpPr>
          <p:nvPr/>
        </p:nvSpPr>
        <p:spPr>
          <a:xfrm>
            <a:off x="771525" y="2646991"/>
            <a:ext cx="10725058" cy="355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F0ED76F-80F8-401C-8DC7-CFC23EFC2376}"/>
              </a:ext>
            </a:extLst>
          </p:cNvPr>
          <p:cNvSpPr txBox="1">
            <a:spLocks/>
          </p:cNvSpPr>
          <p:nvPr/>
        </p:nvSpPr>
        <p:spPr>
          <a:xfrm>
            <a:off x="771524" y="2664355"/>
            <a:ext cx="2509207" cy="35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b="1" dirty="0"/>
              <a:t>상황 설명을 위한 이미지</a:t>
            </a:r>
            <a:endParaRPr lang="en-US" sz="1200" b="1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F0ED76F-80F8-401C-8DC7-CFC23EFC2376}"/>
              </a:ext>
            </a:extLst>
          </p:cNvPr>
          <p:cNvSpPr txBox="1">
            <a:spLocks/>
          </p:cNvSpPr>
          <p:nvPr/>
        </p:nvSpPr>
        <p:spPr>
          <a:xfrm>
            <a:off x="3793009" y="2644970"/>
            <a:ext cx="2509207" cy="35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b="1" dirty="0"/>
              <a:t>이미지와 행동 유도</a:t>
            </a:r>
            <a:endParaRPr lang="en-US" sz="1200" b="1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F0ED76F-80F8-401C-8DC7-CFC23EFC2376}"/>
              </a:ext>
            </a:extLst>
          </p:cNvPr>
          <p:cNvSpPr txBox="1">
            <a:spLocks/>
          </p:cNvSpPr>
          <p:nvPr/>
        </p:nvSpPr>
        <p:spPr>
          <a:xfrm>
            <a:off x="6630690" y="2644970"/>
            <a:ext cx="2509207" cy="35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b="1"/>
              <a:t>이미지와 행동 유도</a:t>
            </a:r>
            <a:endParaRPr lang="en-US" sz="1200" b="1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0F0ED76F-80F8-401C-8DC7-CFC23EFC2376}"/>
              </a:ext>
            </a:extLst>
          </p:cNvPr>
          <p:cNvSpPr txBox="1">
            <a:spLocks/>
          </p:cNvSpPr>
          <p:nvPr/>
        </p:nvSpPr>
        <p:spPr>
          <a:xfrm>
            <a:off x="771524" y="5390612"/>
            <a:ext cx="10582275" cy="1070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dirty="0"/>
              <a:t> 전반적으로 게임 내 행동에 당위성</a:t>
            </a:r>
            <a:r>
              <a:rPr lang="en-US" altLang="ko-KR" sz="1200" dirty="0"/>
              <a:t>, </a:t>
            </a:r>
            <a:r>
              <a:rPr lang="ko-KR" altLang="en-US" sz="1200" dirty="0"/>
              <a:t>개연성을 부여하기 위해 스토리가 사용 된다</a:t>
            </a:r>
            <a:r>
              <a:rPr lang="en-US" altLang="ko-KR" sz="1200" dirty="0"/>
              <a:t>. </a:t>
            </a:r>
            <a:r>
              <a:rPr lang="ko-KR" altLang="en-US" sz="1200" dirty="0"/>
              <a:t>하지만 게임의 목적과 스토리가 다르다 보니 딱히 설득력 있는 이야기나 </a:t>
            </a:r>
            <a:r>
              <a:rPr lang="ko-KR" altLang="en-US" sz="1200" dirty="0" err="1"/>
              <a:t>스토리텔링</a:t>
            </a:r>
            <a:r>
              <a:rPr lang="ko-KR" altLang="en-US" sz="1200" dirty="0"/>
              <a:t> 방식은 아님</a:t>
            </a:r>
            <a:r>
              <a:rPr lang="en-US" altLang="ko-KR" sz="1200" dirty="0"/>
              <a:t>. </a:t>
            </a:r>
            <a:r>
              <a:rPr lang="ko-KR" altLang="en-US" sz="1200" dirty="0"/>
              <a:t>단순히 </a:t>
            </a:r>
            <a:r>
              <a:rPr lang="en-US" altLang="ko-KR" sz="1200" dirty="0"/>
              <a:t>“</a:t>
            </a:r>
            <a:r>
              <a:rPr lang="ko-KR" altLang="en-US" sz="1200" dirty="0"/>
              <a:t>마녀가 우릴 잡아먹어</a:t>
            </a:r>
            <a:r>
              <a:rPr lang="en-US" altLang="ko-KR" sz="1200" dirty="0"/>
              <a:t>!” “</a:t>
            </a:r>
            <a:r>
              <a:rPr lang="ko-KR" altLang="en-US" sz="1200" dirty="0"/>
              <a:t>도망가</a:t>
            </a:r>
            <a:r>
              <a:rPr lang="en-US" altLang="ko-KR" sz="1200" dirty="0"/>
              <a:t>!” “</a:t>
            </a:r>
            <a:r>
              <a:rPr lang="ko-KR" altLang="en-US" sz="1200" dirty="0" err="1"/>
              <a:t>꿈이었어</a:t>
            </a:r>
            <a:r>
              <a:rPr lang="en-US" altLang="ko-KR" sz="1200" dirty="0"/>
              <a:t>!“ </a:t>
            </a:r>
            <a:r>
              <a:rPr lang="ko-KR" altLang="en-US" sz="1200" dirty="0"/>
              <a:t>반복의 게임 구조를 설명하고</a:t>
            </a:r>
            <a:r>
              <a:rPr lang="en-US" altLang="ko-KR" sz="1200" dirty="0"/>
              <a:t>, </a:t>
            </a:r>
            <a:r>
              <a:rPr lang="ko-KR" altLang="en-US" sz="1200" dirty="0"/>
              <a:t>게임 초반 </a:t>
            </a:r>
            <a:r>
              <a:rPr lang="ko-KR" altLang="en-US" sz="1200" dirty="0" err="1"/>
              <a:t>튜토리얼</a:t>
            </a:r>
            <a:r>
              <a:rPr lang="ko-KR" altLang="en-US" sz="1200" dirty="0"/>
              <a:t> 진행과 이해를 위한 수준</a:t>
            </a:r>
            <a:r>
              <a:rPr lang="en-US" altLang="ko-KR" sz="12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dirty="0"/>
              <a:t>실제로 게임 내에서 </a:t>
            </a:r>
            <a:r>
              <a:rPr lang="ko-KR" altLang="en-US" sz="1200" dirty="0" err="1"/>
              <a:t>튜토리얼을</a:t>
            </a:r>
            <a:r>
              <a:rPr lang="ko-KR" altLang="en-US" sz="1200" dirty="0"/>
              <a:t> 제외한 나머지에서는 크게 시나리오나</a:t>
            </a:r>
            <a:r>
              <a:rPr lang="en-US" altLang="ko-KR" sz="1200" dirty="0"/>
              <a:t> </a:t>
            </a:r>
            <a:r>
              <a:rPr lang="ko-KR" altLang="en-US" sz="1200" dirty="0"/>
              <a:t>스토리 흐름이 없다</a:t>
            </a:r>
            <a:r>
              <a:rPr lang="en-US" altLang="ko-KR" sz="1200" dirty="0"/>
              <a:t>. </a:t>
            </a:r>
            <a:r>
              <a:rPr lang="ko-KR" altLang="en-US" sz="1200" dirty="0"/>
              <a:t>인 게임 </a:t>
            </a:r>
            <a:r>
              <a:rPr lang="ko-KR" altLang="en-US" sz="1200" dirty="0" err="1"/>
              <a:t>튜토리얼</a:t>
            </a:r>
            <a:r>
              <a:rPr lang="ko-KR" altLang="en-US" sz="1200" dirty="0"/>
              <a:t> 도중 정지되는 부분이 없다</a:t>
            </a:r>
            <a:r>
              <a:rPr lang="en-US" altLang="ko-KR" sz="1200" dirty="0"/>
              <a:t>.</a:t>
            </a:r>
            <a:endParaRPr lang="en-US" sz="1200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0F0ED76F-80F8-401C-8DC7-CFC23EFC2376}"/>
              </a:ext>
            </a:extLst>
          </p:cNvPr>
          <p:cNvSpPr txBox="1">
            <a:spLocks/>
          </p:cNvSpPr>
          <p:nvPr/>
        </p:nvSpPr>
        <p:spPr>
          <a:xfrm>
            <a:off x="771524" y="5037526"/>
            <a:ext cx="10725058" cy="355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0F0ED76F-80F8-401C-8DC7-CFC23EFC2376}"/>
              </a:ext>
            </a:extLst>
          </p:cNvPr>
          <p:cNvSpPr txBox="1">
            <a:spLocks/>
          </p:cNvSpPr>
          <p:nvPr/>
        </p:nvSpPr>
        <p:spPr>
          <a:xfrm>
            <a:off x="771523" y="5054890"/>
            <a:ext cx="3990258" cy="35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b="1" dirty="0"/>
              <a:t>배경 화면으로 탈출 했다는 전달</a:t>
            </a:r>
            <a:r>
              <a:rPr lang="en-US" altLang="ko-KR" sz="1200" b="1" dirty="0"/>
              <a:t>?</a:t>
            </a:r>
            <a:endParaRPr lang="en-US" sz="1200" b="1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0F0ED76F-80F8-401C-8DC7-CFC23EFC2376}"/>
              </a:ext>
            </a:extLst>
          </p:cNvPr>
          <p:cNvSpPr txBox="1">
            <a:spLocks/>
          </p:cNvSpPr>
          <p:nvPr/>
        </p:nvSpPr>
        <p:spPr>
          <a:xfrm>
            <a:off x="4593108" y="5035505"/>
            <a:ext cx="4798901" cy="35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b="1" dirty="0"/>
              <a:t>사실은 꿈이었다는 전개로 게임이 반복 되는 것에 당위성 부여</a:t>
            </a:r>
            <a:r>
              <a:rPr lang="en-US" altLang="ko-KR" sz="1200" b="1" dirty="0"/>
              <a:t>.</a:t>
            </a:r>
            <a:endParaRPr lang="en-US" sz="1200" b="1" dirty="0"/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1573EAD6-F52D-4CC4-9731-BA4FD7ECE8C4}"/>
              </a:ext>
            </a:extLst>
          </p:cNvPr>
          <p:cNvSpPr txBox="1">
            <a:spLocks/>
          </p:cNvSpPr>
          <p:nvPr/>
        </p:nvSpPr>
        <p:spPr>
          <a:xfrm>
            <a:off x="771525" y="3668605"/>
            <a:ext cx="10725058" cy="2792580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1573EAD6-F52D-4CC4-9731-BA4FD7ECE8C4}"/>
              </a:ext>
            </a:extLst>
          </p:cNvPr>
          <p:cNvSpPr txBox="1">
            <a:spLocks/>
          </p:cNvSpPr>
          <p:nvPr/>
        </p:nvSpPr>
        <p:spPr>
          <a:xfrm>
            <a:off x="771525" y="1287397"/>
            <a:ext cx="10725058" cy="2148261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</p:txBody>
      </p:sp>
      <p:sp>
        <p:nvSpPr>
          <p:cNvPr id="23" name="오른쪽 화살표 22"/>
          <p:cNvSpPr/>
          <p:nvPr/>
        </p:nvSpPr>
        <p:spPr>
          <a:xfrm>
            <a:off x="3280731" y="1625600"/>
            <a:ext cx="573603" cy="889000"/>
          </a:xfrm>
          <a:prstGeom prst="rightArrow">
            <a:avLst/>
          </a:prstGeom>
          <a:solidFill>
            <a:srgbClr val="7D9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6254612" y="1576418"/>
            <a:ext cx="573603" cy="889000"/>
          </a:xfrm>
          <a:prstGeom prst="rightArrow">
            <a:avLst/>
          </a:prstGeom>
          <a:solidFill>
            <a:srgbClr val="7D9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9281800" y="1525044"/>
            <a:ext cx="573603" cy="889000"/>
          </a:xfrm>
          <a:prstGeom prst="rightArrow">
            <a:avLst/>
          </a:prstGeom>
          <a:solidFill>
            <a:srgbClr val="7D9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3451390" y="3932943"/>
            <a:ext cx="1203045" cy="889000"/>
          </a:xfrm>
          <a:prstGeom prst="rightArrow">
            <a:avLst/>
          </a:prstGeom>
          <a:solidFill>
            <a:srgbClr val="7D9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2908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35323" y="1314029"/>
            <a:ext cx="7461259" cy="2121627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 해당 게임은 게임 내에서 스토리가 주요하게 작용 하지 않음</a:t>
            </a:r>
            <a:r>
              <a:rPr lang="en-US" altLang="ko-KR" dirty="0"/>
              <a:t>. </a:t>
            </a:r>
            <a:r>
              <a:rPr lang="ko-KR" altLang="en-US" dirty="0"/>
              <a:t>주요 콘텐츠가 러닝 게임이니 만큼</a:t>
            </a:r>
            <a:r>
              <a:rPr lang="en-US" altLang="ko-KR" dirty="0"/>
              <a:t>, </a:t>
            </a:r>
            <a:r>
              <a:rPr lang="ko-KR" altLang="en-US" dirty="0"/>
              <a:t>캐릭터를 수집하고</a:t>
            </a:r>
            <a:r>
              <a:rPr lang="en-US" altLang="ko-KR" dirty="0"/>
              <a:t>, </a:t>
            </a:r>
            <a:r>
              <a:rPr lang="ko-KR" altLang="en-US" dirty="0"/>
              <a:t>성장시키는 것과 동시에 더 멀리</a:t>
            </a:r>
            <a:r>
              <a:rPr lang="en-US" altLang="ko-KR" dirty="0"/>
              <a:t>, </a:t>
            </a:r>
            <a:r>
              <a:rPr lang="ko-KR" altLang="en-US" dirty="0"/>
              <a:t>오래 뛰는 것을 핵심 경험으로 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때문에 별도의 스토리 대신 이벤트에서 스토리텔링이 주요 방식으로 사용 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왼쪽과 아래는 현재 진행 중인 </a:t>
            </a:r>
            <a:r>
              <a:rPr lang="en-US" altLang="ko-KR" dirty="0"/>
              <a:t>‘</a:t>
            </a:r>
            <a:r>
              <a:rPr lang="ko-KR" altLang="en-US" dirty="0" err="1"/>
              <a:t>탐정런</a:t>
            </a:r>
            <a:r>
              <a:rPr lang="en-US" altLang="ko-KR" dirty="0"/>
              <a:t>’ </a:t>
            </a:r>
            <a:r>
              <a:rPr lang="ko-KR" altLang="en-US" dirty="0"/>
              <a:t>이벤트에 사용 된 </a:t>
            </a:r>
            <a:r>
              <a:rPr lang="ko-KR" altLang="en-US" dirty="0" err="1"/>
              <a:t>스토리텔링</a:t>
            </a:r>
            <a:r>
              <a:rPr lang="ko-KR" altLang="en-US" dirty="0"/>
              <a:t> 방식과 효과 분석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err="1"/>
              <a:t>쿠키런</a:t>
            </a:r>
            <a:r>
              <a:rPr lang="en-US" altLang="ko-KR" dirty="0"/>
              <a:t>/</a:t>
            </a:r>
            <a:r>
              <a:rPr lang="ko-KR" altLang="en-US" dirty="0" err="1"/>
              <a:t>스토리텔링</a:t>
            </a:r>
            <a:r>
              <a:rPr lang="ko-KR" altLang="en-US" dirty="0"/>
              <a:t> 분석</a:t>
            </a:r>
            <a:r>
              <a:rPr lang="en-US" altLang="ko-KR" dirty="0"/>
              <a:t>/</a:t>
            </a:r>
            <a:r>
              <a:rPr lang="ko-KR" altLang="en-US" dirty="0"/>
              <a:t>기간 제한 콘텐츠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573EAD6-F52D-4CC4-9731-BA4FD7ECE8C4}"/>
              </a:ext>
            </a:extLst>
          </p:cNvPr>
          <p:cNvSpPr txBox="1">
            <a:spLocks/>
          </p:cNvSpPr>
          <p:nvPr/>
        </p:nvSpPr>
        <p:spPr>
          <a:xfrm>
            <a:off x="771525" y="1287397"/>
            <a:ext cx="10725058" cy="2148261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6"/>
          <a:stretch/>
        </p:blipFill>
        <p:spPr>
          <a:xfrm>
            <a:off x="766942" y="3539951"/>
            <a:ext cx="3319298" cy="17178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0" t="8896" r="17868" b="1137"/>
          <a:stretch/>
        </p:blipFill>
        <p:spPr>
          <a:xfrm>
            <a:off x="771525" y="1287396"/>
            <a:ext cx="3263799" cy="214826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6"/>
          <a:stretch/>
        </p:blipFill>
        <p:spPr>
          <a:xfrm>
            <a:off x="8177278" y="3539950"/>
            <a:ext cx="3319304" cy="17178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6"/>
          <a:stretch/>
        </p:blipFill>
        <p:spPr>
          <a:xfrm>
            <a:off x="4503672" y="3539950"/>
            <a:ext cx="3319303" cy="1717884"/>
          </a:xfrm>
          <a:prstGeom prst="rect">
            <a:avLst/>
          </a:prstGeom>
        </p:spPr>
      </p:pic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1573EAD6-F52D-4CC4-9731-BA4FD7ECE8C4}"/>
              </a:ext>
            </a:extLst>
          </p:cNvPr>
          <p:cNvSpPr txBox="1">
            <a:spLocks/>
          </p:cNvSpPr>
          <p:nvPr/>
        </p:nvSpPr>
        <p:spPr>
          <a:xfrm>
            <a:off x="766942" y="3539949"/>
            <a:ext cx="10725058" cy="295574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766942" y="5257833"/>
            <a:ext cx="3377541" cy="1237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 위 이미지 탭을 누르면</a:t>
            </a:r>
            <a:r>
              <a:rPr lang="en-US" altLang="ko-KR" dirty="0"/>
              <a:t> </a:t>
            </a:r>
            <a:r>
              <a:rPr lang="ko-KR" altLang="en-US" dirty="0"/>
              <a:t>스토리 부터</a:t>
            </a:r>
            <a:r>
              <a:rPr lang="en-US" altLang="ko-KR" dirty="0"/>
              <a:t> </a:t>
            </a:r>
            <a:r>
              <a:rPr lang="ko-KR" altLang="en-US" dirty="0"/>
              <a:t>진행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 대략 저택에서 누군가 무엇을 훔쳤고</a:t>
            </a:r>
            <a:r>
              <a:rPr lang="en-US" altLang="ko-KR" dirty="0"/>
              <a:t>, </a:t>
            </a:r>
            <a:r>
              <a:rPr lang="ko-KR" altLang="en-US" dirty="0"/>
              <a:t>도망가진 못했으니 잡는다는 얘기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F0ED76F-80F8-401C-8DC7-CFC23EFC2376}"/>
              </a:ext>
            </a:extLst>
          </p:cNvPr>
          <p:cNvSpPr txBox="1">
            <a:spLocks/>
          </p:cNvSpPr>
          <p:nvPr/>
        </p:nvSpPr>
        <p:spPr>
          <a:xfrm flipV="1">
            <a:off x="766942" y="3539948"/>
            <a:ext cx="10725058" cy="171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4498785" y="5257832"/>
            <a:ext cx="3324189" cy="1237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 자연스럽게 추리를 진행 하던 캐릭터가 어떻게 이벤트를 진행 해야 하는지를 알려준다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8127998" y="5257831"/>
            <a:ext cx="3509143" cy="1342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그 뒤 이벤트 페이지가 펼쳐져도</a:t>
            </a:r>
            <a:r>
              <a:rPr lang="en-US" altLang="ko-KR" dirty="0"/>
              <a:t>, </a:t>
            </a:r>
            <a:r>
              <a:rPr lang="ko-KR" altLang="en-US" dirty="0"/>
              <a:t>범인이 누구인지 찾아야 한다는 사실을 스토리로 전달 받았기 때문에 덜 혼란스럽다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990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ì¤ëê¸°ì¬ ê¹ë´ì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00" y="1264716"/>
            <a:ext cx="2933229" cy="521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73891B-9627-4562-AEF9-675CD1F4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 분석</a:t>
            </a:r>
            <a:endParaRPr 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9539C5-E1FE-45B5-8C57-1E2527D7E1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중년 기사 김봉식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557" y="1297192"/>
            <a:ext cx="3984512" cy="2546134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C8FF82B-51BD-464A-ADC3-6993677C3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907714"/>
              </p:ext>
            </p:extLst>
          </p:nvPr>
        </p:nvGraphicFramePr>
        <p:xfrm>
          <a:off x="7672013" y="1265199"/>
          <a:ext cx="3775588" cy="2578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408">
                  <a:extLst>
                    <a:ext uri="{9D8B030D-6E8A-4147-A177-3AD203B41FA5}">
                      <a16:colId xmlns:a16="http://schemas.microsoft.com/office/drawing/2014/main" val="1679149626"/>
                    </a:ext>
                  </a:extLst>
                </a:gridCol>
                <a:gridCol w="1151559">
                  <a:extLst>
                    <a:ext uri="{9D8B030D-6E8A-4147-A177-3AD203B41FA5}">
                      <a16:colId xmlns:a16="http://schemas.microsoft.com/office/drawing/2014/main" val="3174994840"/>
                    </a:ext>
                  </a:extLst>
                </a:gridCol>
                <a:gridCol w="566932">
                  <a:extLst>
                    <a:ext uri="{9D8B030D-6E8A-4147-A177-3AD203B41FA5}">
                      <a16:colId xmlns:a16="http://schemas.microsoft.com/office/drawing/2014/main" val="1951166399"/>
                    </a:ext>
                  </a:extLst>
                </a:gridCol>
                <a:gridCol w="1490689">
                  <a:extLst>
                    <a:ext uri="{9D8B030D-6E8A-4147-A177-3AD203B41FA5}">
                      <a16:colId xmlns:a16="http://schemas.microsoft.com/office/drawing/2014/main" val="1534825439"/>
                    </a:ext>
                  </a:extLst>
                </a:gridCol>
              </a:tblGrid>
              <a:tr h="510287">
                <a:tc gridSpan="4"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모바일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중년기사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김봉식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9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666830"/>
                  </a:ext>
                </a:extLst>
              </a:tr>
              <a:tr h="99623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장르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방치형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그래픽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2D,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도트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065539"/>
                  </a:ext>
                </a:extLst>
              </a:tr>
              <a:tr h="10716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클리커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방치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위트 있는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방치형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123198"/>
                  </a:ext>
                </a:extLst>
              </a:tr>
            </a:tbl>
          </a:graphicData>
        </a:graphic>
      </p:graphicFrame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6981BE7A-4322-4AE8-A889-FE6B873B77D6}"/>
              </a:ext>
            </a:extLst>
          </p:cNvPr>
          <p:cNvSpPr txBox="1">
            <a:spLocks/>
          </p:cNvSpPr>
          <p:nvPr/>
        </p:nvSpPr>
        <p:spPr>
          <a:xfrm>
            <a:off x="753401" y="1264715"/>
            <a:ext cx="10693163" cy="5215281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F8FD393E-29B3-4999-A924-81B2942A316D}"/>
              </a:ext>
            </a:extLst>
          </p:cNvPr>
          <p:cNvSpPr txBox="1">
            <a:spLocks/>
          </p:cNvSpPr>
          <p:nvPr/>
        </p:nvSpPr>
        <p:spPr>
          <a:xfrm>
            <a:off x="3684556" y="3843328"/>
            <a:ext cx="7762008" cy="96090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모바일 </a:t>
            </a:r>
            <a:r>
              <a:rPr lang="ko-KR" altLang="en-US" dirty="0" err="1"/>
              <a:t>클리커</a:t>
            </a:r>
            <a:r>
              <a:rPr lang="ko-KR" altLang="en-US" dirty="0"/>
              <a:t> 장르에선 특이하게 </a:t>
            </a:r>
            <a:r>
              <a:rPr lang="ko-KR" altLang="en-US" dirty="0" err="1"/>
              <a:t>유머러스한</a:t>
            </a:r>
            <a:r>
              <a:rPr lang="ko-KR" altLang="en-US" dirty="0"/>
              <a:t> 스토리를 특징으로 가져와 </a:t>
            </a:r>
            <a:r>
              <a:rPr lang="en-US" altLang="ko-KR" dirty="0"/>
              <a:t>2014</a:t>
            </a:r>
            <a:r>
              <a:rPr lang="ko-KR" altLang="en-US" dirty="0"/>
              <a:t>년 부터 현재까지도 업데이트를 진행하며 장수 하는 중인 게임</a:t>
            </a:r>
            <a:r>
              <a:rPr lang="en-US" altLang="ko-KR" dirty="0"/>
              <a:t>.</a:t>
            </a: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F8FD393E-29B3-4999-A924-81B2942A316D}"/>
              </a:ext>
            </a:extLst>
          </p:cNvPr>
          <p:cNvSpPr txBox="1">
            <a:spLocks/>
          </p:cNvSpPr>
          <p:nvPr/>
        </p:nvSpPr>
        <p:spPr>
          <a:xfrm>
            <a:off x="3684556" y="4983864"/>
            <a:ext cx="7762008" cy="149613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/>
              <a:t>클리커</a:t>
            </a:r>
            <a:r>
              <a:rPr lang="ko-KR" altLang="en-US" dirty="0"/>
              <a:t> </a:t>
            </a:r>
            <a:r>
              <a:rPr lang="ko-KR" altLang="en-US" dirty="0" err="1"/>
              <a:t>장르답게</a:t>
            </a:r>
            <a:r>
              <a:rPr lang="en-US" altLang="ko-KR" dirty="0"/>
              <a:t>, </a:t>
            </a:r>
            <a:r>
              <a:rPr lang="ko-KR" altLang="en-US" dirty="0"/>
              <a:t>각종 방치에 관련 된 게임 시스템으로 구성 되어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게임을 진행하며 탑을 오르는데 일정 층 수</a:t>
            </a:r>
            <a:r>
              <a:rPr lang="en-US" altLang="ko-KR" dirty="0"/>
              <a:t>, </a:t>
            </a:r>
            <a:r>
              <a:rPr lang="ko-KR" altLang="en-US" dirty="0"/>
              <a:t>일정 이상 퀘스트를 해금 할 때 마다 칸이 나눠진 웹툰 형식의 그림이 짤막한 이야기를 담고 하나의 시나리오를 풀어낸다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467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D9CFF"/>
        </a:solidFill>
        <a:ln>
          <a:solidFill>
            <a:schemeClr val="tx1"/>
          </a:solidFill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1481</Words>
  <Application>Microsoft Office PowerPoint</Application>
  <PresentationFormat>와이드스크린</PresentationFormat>
  <Paragraphs>210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맑은 고딕</vt:lpstr>
      <vt:lpstr>Arial</vt:lpstr>
      <vt:lpstr>Calibri</vt:lpstr>
      <vt:lpstr>Calibri Light</vt:lpstr>
      <vt:lpstr>Wingdings</vt:lpstr>
      <vt:lpstr>Office 테마</vt:lpstr>
      <vt:lpstr>닥.돌.용사 스토리텔링 기획서</vt:lpstr>
      <vt:lpstr>목차</vt:lpstr>
      <vt:lpstr>개요</vt:lpstr>
      <vt:lpstr>게임 소개</vt:lpstr>
      <vt:lpstr>타 게임 분석</vt:lpstr>
      <vt:lpstr>타 게임 분석</vt:lpstr>
      <vt:lpstr>타 게임 분석</vt:lpstr>
      <vt:lpstr>타 게임 분석</vt:lpstr>
      <vt:lpstr>타 게임 분석</vt:lpstr>
      <vt:lpstr>타 게임 분석</vt:lpstr>
      <vt:lpstr>타 게임 분석</vt:lpstr>
      <vt:lpstr>기획 내용</vt:lpstr>
      <vt:lpstr>기획 내용</vt:lpstr>
      <vt:lpstr>기획 내용</vt:lpstr>
      <vt:lpstr>기획 내용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ghost</dc:creator>
  <cp:lastModifiedBy>KimGwangHyeon</cp:lastModifiedBy>
  <cp:revision>70</cp:revision>
  <dcterms:created xsi:type="dcterms:W3CDTF">2019-09-11T01:03:26Z</dcterms:created>
  <dcterms:modified xsi:type="dcterms:W3CDTF">2019-09-16T18:36:07Z</dcterms:modified>
</cp:coreProperties>
</file>